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6" r:id="rId2"/>
    <p:sldId id="258" r:id="rId3"/>
    <p:sldId id="259" r:id="rId4"/>
    <p:sldId id="263" r:id="rId5"/>
    <p:sldId id="264" r:id="rId6"/>
    <p:sldId id="265" r:id="rId7"/>
    <p:sldId id="266" r:id="rId8"/>
    <p:sldId id="268" r:id="rId9"/>
    <p:sldId id="273" r:id="rId10"/>
    <p:sldId id="274" r:id="rId11"/>
    <p:sldId id="275" r:id="rId12"/>
    <p:sldId id="291" r:id="rId13"/>
    <p:sldId id="292" r:id="rId14"/>
    <p:sldId id="294" r:id="rId15"/>
    <p:sldId id="293" r:id="rId16"/>
    <p:sldId id="295" r:id="rId17"/>
    <p:sldId id="296" r:id="rId18"/>
    <p:sldId id="297" r:id="rId19"/>
    <p:sldId id="298" r:id="rId20"/>
    <p:sldId id="299" r:id="rId21"/>
    <p:sldId id="300" r:id="rId22"/>
    <p:sldId id="301" r:id="rId23"/>
    <p:sldId id="302" r:id="rId24"/>
    <p:sldId id="303" r:id="rId25"/>
    <p:sldId id="304" r:id="rId26"/>
    <p:sldId id="269" r:id="rId27"/>
    <p:sldId id="271" r:id="rId28"/>
    <p:sldId id="270" r:id="rId29"/>
    <p:sldId id="272" r:id="rId30"/>
    <p:sldId id="267" r:id="rId31"/>
  </p:sldIdLst>
  <p:sldSz cx="12192000" cy="6858000"/>
  <p:notesSz cx="6858000" cy="9144000"/>
  <p:embeddedFontLst>
    <p:embeddedFont>
      <p:font typeface="等线" panose="02010600030101010101" pitchFamily="2" charset="-122"/>
      <p:regular r:id="rId33"/>
      <p:bold r:id="rId34"/>
    </p:embeddedFont>
    <p:embeddedFont>
      <p:font typeface="等线 Light" panose="02010600030101010101" pitchFamily="2" charset="-122"/>
      <p:regular r:id="rId35"/>
    </p:embeddedFont>
    <p:embeddedFont>
      <p:font typeface="优设标题黑" pitchFamily="2" charset="-122"/>
      <p:regular r:id="rId36"/>
    </p:embeddedFont>
    <p:embeddedFont>
      <p:font typeface="庞门正道标题体" panose="02010600030101010101" pitchFamily="2" charset="-122"/>
      <p:regular r:id="rId37"/>
    </p:embeddedFont>
    <p:embeddedFont>
      <p:font typeface="思源黑体 CN Medium" panose="020B0600000000000000" pitchFamily="34" charset="-128"/>
      <p:regular r:id="rId38"/>
    </p:embeddedFont>
    <p:embeddedFont>
      <p:font typeface="荆南波波黑" panose="02000800000000000000" pitchFamily="2" charset="-122"/>
      <p:bold r:id="rId39"/>
    </p:embeddedFont>
    <p:embeddedFont>
      <p:font typeface="荆南缘默体" pitchFamily="18" charset="-128"/>
      <p:bold r:id="rId40"/>
    </p:embeddedFont>
    <p:embeddedFont>
      <p:font typeface="阿里健康体2.0 中文 85 B" panose="02000700000000000000" pitchFamily="2" charset="-122"/>
      <p:regular r:id="rId41"/>
      <p:bold r:id="rId42"/>
    </p:embeddedFont>
    <p:embeddedFont>
      <p:font typeface="Bauhaus 93" pitchFamily="82" charset="77"/>
      <p:regular r:id="rId43"/>
    </p:embeddedFon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Montserrat" pitchFamily="2" charset="77"/>
      <p:regular r:id="rId49"/>
      <p:bold r:id="rId50"/>
      <p:italic r:id="rId51"/>
      <p:boldItalic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pos="3545" userDrawn="1">
          <p15:clr>
            <a:srgbClr val="A4A3A4"/>
          </p15:clr>
        </p15:guide>
        <p15:guide id="3" pos="506" userDrawn="1">
          <p15:clr>
            <a:srgbClr val="A4A3A4"/>
          </p15:clr>
        </p15:guide>
        <p15:guide id="4" pos="7174" userDrawn="1">
          <p15:clr>
            <a:srgbClr val="A4A3A4"/>
          </p15:clr>
        </p15:guide>
        <p15:guide id="5" orient="horz" pos="3884" userDrawn="1">
          <p15:clr>
            <a:srgbClr val="A4A3A4"/>
          </p15:clr>
        </p15:guide>
        <p15:guide id="6" pos="1663" userDrawn="1">
          <p15:clr>
            <a:srgbClr val="A4A3A4"/>
          </p15:clr>
        </p15:guide>
        <p15:guide id="7" orient="horz" pos="1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0009"/>
    <a:srgbClr val="D20000"/>
    <a:srgbClr val="FDE7A5"/>
    <a:srgbClr val="FB8C6A"/>
    <a:srgbClr val="9F0007"/>
    <a:srgbClr val="FFF8E5"/>
    <a:srgbClr val="F50008"/>
    <a:srgbClr val="FFFDF7"/>
    <a:srgbClr val="D6000A"/>
    <a:srgbClr val="F9D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36" autoAdjust="0"/>
    <p:restoredTop sz="90654"/>
  </p:normalViewPr>
  <p:slideViewPr>
    <p:cSldViewPr snapToGrid="0" showGuides="1">
      <p:cViewPr>
        <p:scale>
          <a:sx n="106" d="100"/>
          <a:sy n="106" d="100"/>
        </p:scale>
        <p:origin x="1136" y="432"/>
      </p:cViewPr>
      <p:guideLst>
        <p:guide orient="horz" pos="935"/>
        <p:guide pos="3545"/>
        <p:guide pos="506"/>
        <p:guide pos="7174"/>
        <p:guide orient="horz" pos="3884"/>
        <p:guide pos="1663"/>
        <p:guide orient="horz" pos="1366"/>
      </p:guideLst>
    </p:cSldViewPr>
  </p:slideViewPr>
  <p:notesTextViewPr>
    <p:cViewPr>
      <p:scale>
        <a:sx n="1" d="1"/>
        <a:sy n="1" d="1"/>
      </p:scale>
      <p:origin x="0" y="0"/>
    </p:cViewPr>
  </p:notesTextViewPr>
  <p:notesViewPr>
    <p:cSldViewPr snapToGrid="0">
      <p:cViewPr varScale="1">
        <p:scale>
          <a:sx n="56" d="100"/>
          <a:sy n="56" d="100"/>
        </p:scale>
        <p:origin x="258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karry/Downloads/Default%20Data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arry/Downloads/Default%20Datase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karry/Downloads/Default%20Dataset.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ann/Desktop/phbs/platform%2520economics/&#30011;&#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'Default Dataset'!$B$1</c:f>
              <c:strCache>
                <c:ptCount val="1"/>
                <c:pt idx="0">
                  <c:v>Income (100 Million)</c:v>
                </c:pt>
              </c:strCache>
            </c:strRef>
          </c:tx>
          <c:spPr>
            <a:solidFill>
              <a:srgbClr val="9F0007"/>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rgbClr val="9F0007"/>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'Default Dataset'!$A$2:$A$12</c:f>
              <c:strCache>
                <c:ptCount val="11"/>
                <c:pt idx="0">
                  <c:v>2016</c:v>
                </c:pt>
                <c:pt idx="1">
                  <c:v>2017</c:v>
                </c:pt>
                <c:pt idx="2">
                  <c:v>2018</c:v>
                </c:pt>
                <c:pt idx="3">
                  <c:v>2019</c:v>
                </c:pt>
                <c:pt idx="4">
                  <c:v>2020</c:v>
                </c:pt>
                <c:pt idx="5">
                  <c:v>2021</c:v>
                </c:pt>
                <c:pt idx="6">
                  <c:v>2022</c:v>
                </c:pt>
                <c:pt idx="7">
                  <c:v>2023</c:v>
                </c:pt>
                <c:pt idx="8">
                  <c:v>24Q1</c:v>
                </c:pt>
                <c:pt idx="9">
                  <c:v>24Q2</c:v>
                </c:pt>
                <c:pt idx="10">
                  <c:v>24Q3</c:v>
                </c:pt>
              </c:strCache>
            </c:strRef>
          </c:cat>
          <c:val>
            <c:numRef>
              <c:f>'Default Dataset'!$B$2:$B$12</c:f>
              <c:numCache>
                <c:formatCode>General</c:formatCode>
                <c:ptCount val="11"/>
                <c:pt idx="0">
                  <c:v>5</c:v>
                </c:pt>
                <c:pt idx="1">
                  <c:v>17</c:v>
                </c:pt>
                <c:pt idx="2">
                  <c:v>131</c:v>
                </c:pt>
                <c:pt idx="3">
                  <c:v>301</c:v>
                </c:pt>
                <c:pt idx="4">
                  <c:v>595</c:v>
                </c:pt>
                <c:pt idx="5">
                  <c:v>939</c:v>
                </c:pt>
                <c:pt idx="6">
                  <c:v>1306</c:v>
                </c:pt>
                <c:pt idx="7">
                  <c:v>2476</c:v>
                </c:pt>
                <c:pt idx="8">
                  <c:v>868</c:v>
                </c:pt>
                <c:pt idx="9">
                  <c:v>971</c:v>
                </c:pt>
                <c:pt idx="10">
                  <c:v>994</c:v>
                </c:pt>
              </c:numCache>
            </c:numRef>
          </c:val>
          <c:extLst>
            <c:ext xmlns:c16="http://schemas.microsoft.com/office/drawing/2014/chart" uri="{C3380CC4-5D6E-409C-BE32-E72D297353CC}">
              <c16:uniqueId val="{00000000-A5A6-7644-B59B-C0A1D40E8686}"/>
            </c:ext>
          </c:extLst>
        </c:ser>
        <c:dLbls>
          <c:showLegendKey val="0"/>
          <c:showVal val="0"/>
          <c:showCatName val="0"/>
          <c:showSerName val="0"/>
          <c:showPercent val="0"/>
          <c:showBubbleSize val="0"/>
        </c:dLbls>
        <c:gapWidth val="219"/>
        <c:overlap val="-27"/>
        <c:axId val="1224964272"/>
        <c:axId val="1224965920"/>
      </c:barChart>
      <c:lineChart>
        <c:grouping val="standard"/>
        <c:varyColors val="0"/>
        <c:ser>
          <c:idx val="1"/>
          <c:order val="1"/>
          <c:tx>
            <c:strRef>
              <c:f>'Default Dataset'!$C$1</c:f>
              <c:strCache>
                <c:ptCount val="1"/>
                <c:pt idx="0">
                  <c:v>YoY (%, Right)</c:v>
                </c:pt>
              </c:strCache>
            </c:strRef>
          </c:tx>
          <c:spPr>
            <a:ln w="19050" cap="rnd">
              <a:solidFill>
                <a:schemeClr val="bg1">
                  <a:lumMod val="50000"/>
                </a:schemeClr>
              </a:solidFill>
              <a:round/>
            </a:ln>
            <a:effectLst/>
          </c:spPr>
          <c:marker>
            <c:symbol val="none"/>
          </c:marker>
          <c:dLbls>
            <c:spPr>
              <a:noFill/>
              <a:ln>
                <a:noFill/>
              </a:ln>
              <a:effectLst/>
            </c:spPr>
            <c:txPr>
              <a:bodyPr rot="0" spcFirstLastPara="1" vertOverflow="ellipsis" vert="horz" wrap="square" anchor="ctr" anchorCtr="1"/>
              <a:lstStyle/>
              <a:p>
                <a:pPr>
                  <a:defRPr sz="900" b="1" i="0" u="none" strike="noStrike" kern="1200" baseline="0">
                    <a:solidFill>
                      <a:schemeClr val="bg1">
                        <a:lumMod val="50000"/>
                      </a:schemeClr>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'Default Dataset'!$A$2:$A$12</c:f>
              <c:strCache>
                <c:ptCount val="11"/>
                <c:pt idx="0">
                  <c:v>2016</c:v>
                </c:pt>
                <c:pt idx="1">
                  <c:v>2017</c:v>
                </c:pt>
                <c:pt idx="2">
                  <c:v>2018</c:v>
                </c:pt>
                <c:pt idx="3">
                  <c:v>2019</c:v>
                </c:pt>
                <c:pt idx="4">
                  <c:v>2020</c:v>
                </c:pt>
                <c:pt idx="5">
                  <c:v>2021</c:v>
                </c:pt>
                <c:pt idx="6">
                  <c:v>2022</c:v>
                </c:pt>
                <c:pt idx="7">
                  <c:v>2023</c:v>
                </c:pt>
                <c:pt idx="8">
                  <c:v>24Q1</c:v>
                </c:pt>
                <c:pt idx="9">
                  <c:v>24Q2</c:v>
                </c:pt>
                <c:pt idx="10">
                  <c:v>24Q3</c:v>
                </c:pt>
              </c:strCache>
            </c:strRef>
          </c:cat>
          <c:val>
            <c:numRef>
              <c:f>'Default Dataset'!$C$2:$C$12</c:f>
              <c:numCache>
                <c:formatCode>0.0%</c:formatCode>
                <c:ptCount val="11"/>
                <c:pt idx="1">
                  <c:v>2.4</c:v>
                </c:pt>
                <c:pt idx="2">
                  <c:v>6.7058823529411766</c:v>
                </c:pt>
                <c:pt idx="3">
                  <c:v>1.2977099236641221</c:v>
                </c:pt>
                <c:pt idx="4">
                  <c:v>0.97674418604651159</c:v>
                </c:pt>
                <c:pt idx="5">
                  <c:v>0.57815126050420174</c:v>
                </c:pt>
                <c:pt idx="6">
                  <c:v>0.39084132055378062</c:v>
                </c:pt>
                <c:pt idx="7">
                  <c:v>0.8958652373660031</c:v>
                </c:pt>
                <c:pt idx="8">
                  <c:v>1.3069999999999999</c:v>
                </c:pt>
                <c:pt idx="9">
                  <c:v>0.85699999999999998</c:v>
                </c:pt>
                <c:pt idx="10">
                  <c:v>0.443</c:v>
                </c:pt>
              </c:numCache>
            </c:numRef>
          </c:val>
          <c:smooth val="0"/>
          <c:extLst>
            <c:ext xmlns:c16="http://schemas.microsoft.com/office/drawing/2014/chart" uri="{C3380CC4-5D6E-409C-BE32-E72D297353CC}">
              <c16:uniqueId val="{00000001-A5A6-7644-B59B-C0A1D40E8686}"/>
            </c:ext>
          </c:extLst>
        </c:ser>
        <c:dLbls>
          <c:showLegendKey val="0"/>
          <c:showVal val="0"/>
          <c:showCatName val="0"/>
          <c:showSerName val="0"/>
          <c:showPercent val="0"/>
          <c:showBubbleSize val="0"/>
        </c:dLbls>
        <c:marker val="1"/>
        <c:smooth val="0"/>
        <c:axId val="1224956240"/>
        <c:axId val="1224954592"/>
      </c:lineChart>
      <c:catAx>
        <c:axId val="122496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4965920"/>
        <c:crosses val="autoZero"/>
        <c:auto val="1"/>
        <c:lblAlgn val="ctr"/>
        <c:lblOffset val="100"/>
        <c:noMultiLvlLbl val="0"/>
      </c:catAx>
      <c:valAx>
        <c:axId val="1224965920"/>
        <c:scaling>
          <c:orientation val="minMax"/>
          <c:max val="25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4964272"/>
        <c:crosses val="autoZero"/>
        <c:crossBetween val="between"/>
      </c:valAx>
      <c:valAx>
        <c:axId val="1224954592"/>
        <c:scaling>
          <c:orientation val="minMax"/>
          <c:max val="7"/>
        </c:scaling>
        <c:delete val="0"/>
        <c:axPos val="r"/>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4956240"/>
        <c:crosses val="max"/>
        <c:crossBetween val="between"/>
      </c:valAx>
      <c:catAx>
        <c:axId val="1224956240"/>
        <c:scaling>
          <c:orientation val="minMax"/>
        </c:scaling>
        <c:delete val="1"/>
        <c:axPos val="b"/>
        <c:numFmt formatCode="General" sourceLinked="1"/>
        <c:majorTickMark val="none"/>
        <c:minorTickMark val="none"/>
        <c:tickLblPos val="nextTo"/>
        <c:crossAx val="1224954592"/>
        <c:crossesAt val="0"/>
        <c:auto val="1"/>
        <c:lblAlgn val="ctr"/>
        <c:lblOffset val="100"/>
        <c:noMultiLvlLbl val="0"/>
      </c:catAx>
      <c:spPr>
        <a:noFill/>
        <a:ln>
          <a:noFill/>
        </a:ln>
        <a:effectLst/>
      </c:spPr>
    </c:plotArea>
    <c:legend>
      <c:legendPos val="b"/>
      <c:layout>
        <c:manualLayout>
          <c:xMode val="edge"/>
          <c:yMode val="edge"/>
          <c:x val="0"/>
          <c:y val="0.89877150772820069"/>
          <c:w val="1"/>
          <c:h val="7.34507144940215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w="12700">
      <a:solidFill>
        <a:srgbClr val="9F0007"/>
      </a:solidFill>
      <a:prstDash val="dashDot"/>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'Default Dataset'!$B$15</c:f>
              <c:strCache>
                <c:ptCount val="1"/>
                <c:pt idx="0">
                  <c:v>GMV (100 Million)</c:v>
                </c:pt>
              </c:strCache>
            </c:strRef>
          </c:tx>
          <c:spPr>
            <a:solidFill>
              <a:srgbClr val="9F000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Dataset'!$A$16:$A$20</c:f>
              <c:numCache>
                <c:formatCode>General</c:formatCode>
                <c:ptCount val="5"/>
                <c:pt idx="0">
                  <c:v>2017</c:v>
                </c:pt>
                <c:pt idx="1">
                  <c:v>2018</c:v>
                </c:pt>
                <c:pt idx="2">
                  <c:v>2019</c:v>
                </c:pt>
                <c:pt idx="3">
                  <c:v>2020</c:v>
                </c:pt>
                <c:pt idx="4">
                  <c:v>2021</c:v>
                </c:pt>
              </c:numCache>
            </c:numRef>
          </c:cat>
          <c:val>
            <c:numRef>
              <c:f>'Default Dataset'!$B$16:$B$20</c:f>
              <c:numCache>
                <c:formatCode>General</c:formatCode>
                <c:ptCount val="5"/>
                <c:pt idx="0">
                  <c:v>1253</c:v>
                </c:pt>
                <c:pt idx="1">
                  <c:v>4544</c:v>
                </c:pt>
                <c:pt idx="2">
                  <c:v>10014</c:v>
                </c:pt>
                <c:pt idx="3">
                  <c:v>16694</c:v>
                </c:pt>
                <c:pt idx="4">
                  <c:v>24578</c:v>
                </c:pt>
              </c:numCache>
            </c:numRef>
          </c:val>
          <c:extLst>
            <c:ext xmlns:c16="http://schemas.microsoft.com/office/drawing/2014/chart" uri="{C3380CC4-5D6E-409C-BE32-E72D297353CC}">
              <c16:uniqueId val="{00000000-E2FA-CE46-8754-6D49A0185737}"/>
            </c:ext>
          </c:extLst>
        </c:ser>
        <c:dLbls>
          <c:showLegendKey val="0"/>
          <c:showVal val="0"/>
          <c:showCatName val="0"/>
          <c:showSerName val="0"/>
          <c:showPercent val="0"/>
          <c:showBubbleSize val="0"/>
        </c:dLbls>
        <c:gapWidth val="219"/>
        <c:overlap val="-27"/>
        <c:axId val="680708352"/>
        <c:axId val="680711376"/>
      </c:barChart>
      <c:lineChart>
        <c:grouping val="standard"/>
        <c:varyColors val="0"/>
        <c:ser>
          <c:idx val="1"/>
          <c:order val="1"/>
          <c:tx>
            <c:strRef>
              <c:f>'Default Dataset'!$C$15</c:f>
              <c:strCache>
                <c:ptCount val="1"/>
                <c:pt idx="0">
                  <c:v>YoY (%, Right)</c:v>
                </c:pt>
              </c:strCache>
            </c:strRef>
          </c:tx>
          <c:spPr>
            <a:ln w="19050" cap="rnd">
              <a:solidFill>
                <a:schemeClr val="bg1">
                  <a:lumMod val="5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lumMod val="50000"/>
                      </a:schemeClr>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Dataset'!$A$16:$A$20</c:f>
              <c:numCache>
                <c:formatCode>General</c:formatCode>
                <c:ptCount val="5"/>
                <c:pt idx="0">
                  <c:v>2017</c:v>
                </c:pt>
                <c:pt idx="1">
                  <c:v>2018</c:v>
                </c:pt>
                <c:pt idx="2">
                  <c:v>2019</c:v>
                </c:pt>
                <c:pt idx="3">
                  <c:v>2020</c:v>
                </c:pt>
                <c:pt idx="4">
                  <c:v>2021</c:v>
                </c:pt>
              </c:numCache>
            </c:numRef>
          </c:cat>
          <c:val>
            <c:numRef>
              <c:f>'Default Dataset'!$C$16:$C$20</c:f>
              <c:numCache>
                <c:formatCode>0.0%</c:formatCode>
                <c:ptCount val="5"/>
                <c:pt idx="1">
                  <c:v>2.6264964086193134</c:v>
                </c:pt>
                <c:pt idx="2">
                  <c:v>1.2037852112676057</c:v>
                </c:pt>
                <c:pt idx="3">
                  <c:v>0.66706610744957062</c:v>
                </c:pt>
                <c:pt idx="4">
                  <c:v>0.47226548460524742</c:v>
                </c:pt>
              </c:numCache>
            </c:numRef>
          </c:val>
          <c:smooth val="0"/>
          <c:extLst>
            <c:ext xmlns:c16="http://schemas.microsoft.com/office/drawing/2014/chart" uri="{C3380CC4-5D6E-409C-BE32-E72D297353CC}">
              <c16:uniqueId val="{00000001-E2FA-CE46-8754-6D49A0185737}"/>
            </c:ext>
          </c:extLst>
        </c:ser>
        <c:dLbls>
          <c:showLegendKey val="0"/>
          <c:showVal val="0"/>
          <c:showCatName val="0"/>
          <c:showSerName val="0"/>
          <c:showPercent val="0"/>
          <c:showBubbleSize val="0"/>
        </c:dLbls>
        <c:marker val="1"/>
        <c:smooth val="0"/>
        <c:axId val="679710944"/>
        <c:axId val="679705168"/>
      </c:lineChart>
      <c:catAx>
        <c:axId val="68070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80711376"/>
        <c:crosses val="autoZero"/>
        <c:auto val="1"/>
        <c:lblAlgn val="ctr"/>
        <c:lblOffset val="100"/>
        <c:noMultiLvlLbl val="0"/>
      </c:catAx>
      <c:valAx>
        <c:axId val="680711376"/>
        <c:scaling>
          <c:orientation val="minMax"/>
          <c:max val="25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80708352"/>
        <c:crosses val="autoZero"/>
        <c:crossBetween val="between"/>
      </c:valAx>
      <c:valAx>
        <c:axId val="679705168"/>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9710944"/>
        <c:crosses val="max"/>
        <c:crossBetween val="between"/>
      </c:valAx>
      <c:catAx>
        <c:axId val="679710944"/>
        <c:scaling>
          <c:orientation val="minMax"/>
        </c:scaling>
        <c:delete val="1"/>
        <c:axPos val="b"/>
        <c:numFmt formatCode="General" sourceLinked="1"/>
        <c:majorTickMark val="out"/>
        <c:minorTickMark val="none"/>
        <c:tickLblPos val="nextTo"/>
        <c:crossAx val="679705168"/>
        <c:crosses val="autoZero"/>
        <c:auto val="1"/>
        <c:lblAlgn val="ctr"/>
        <c:lblOffset val="100"/>
        <c:noMultiLvlLbl val="0"/>
      </c:catAx>
      <c:spPr>
        <a:noFill/>
        <a:ln>
          <a:noFill/>
        </a:ln>
        <a:effectLst/>
      </c:spPr>
    </c:plotArea>
    <c:legend>
      <c:legendPos val="b"/>
      <c:layout>
        <c:manualLayout>
          <c:xMode val="edge"/>
          <c:yMode val="edge"/>
          <c:x val="0"/>
          <c:y val="0.90173948951525784"/>
          <c:w val="1"/>
          <c:h val="7.1297166831973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w="12700">
      <a:solidFill>
        <a:srgbClr val="9F0007"/>
      </a:solidFill>
      <a:prstDash val="dashDot"/>
    </a:ln>
    <a:effectLst/>
  </c:spPr>
  <c:txPr>
    <a:bodyPr/>
    <a:lstStyle/>
    <a:p>
      <a:pPr>
        <a:defRPr>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'Default Dataset'!$B$22</c:f>
              <c:strCache>
                <c:ptCount val="1"/>
                <c:pt idx="0">
                  <c:v>Active Buyers (100 Million)</c:v>
                </c:pt>
              </c:strCache>
            </c:strRef>
          </c:tx>
          <c:spPr>
            <a:solidFill>
              <a:srgbClr val="9F000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9F0007"/>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Dataset'!$A$23:$A$27</c:f>
              <c:numCache>
                <c:formatCode>General</c:formatCode>
                <c:ptCount val="5"/>
                <c:pt idx="0">
                  <c:v>2017</c:v>
                </c:pt>
                <c:pt idx="1">
                  <c:v>2018</c:v>
                </c:pt>
                <c:pt idx="2">
                  <c:v>2019</c:v>
                </c:pt>
                <c:pt idx="3">
                  <c:v>2020</c:v>
                </c:pt>
                <c:pt idx="4">
                  <c:v>2021</c:v>
                </c:pt>
              </c:numCache>
            </c:numRef>
          </c:cat>
          <c:val>
            <c:numRef>
              <c:f>'Default Dataset'!$B$23:$B$27</c:f>
              <c:numCache>
                <c:formatCode>0.0</c:formatCode>
                <c:ptCount val="5"/>
                <c:pt idx="0">
                  <c:v>2.4130859374999898</c:v>
                </c:pt>
                <c:pt idx="1">
                  <c:v>4.16252790178571</c:v>
                </c:pt>
                <c:pt idx="2">
                  <c:v>5.82317243303571</c:v>
                </c:pt>
                <c:pt idx="3">
                  <c:v>7.8681640624999902</c:v>
                </c:pt>
                <c:pt idx="4">
                  <c:v>8.6630998883928498</c:v>
                </c:pt>
              </c:numCache>
            </c:numRef>
          </c:val>
          <c:extLst>
            <c:ext xmlns:c16="http://schemas.microsoft.com/office/drawing/2014/chart" uri="{C3380CC4-5D6E-409C-BE32-E72D297353CC}">
              <c16:uniqueId val="{00000000-806C-A64F-8D10-8FCCD45AAA73}"/>
            </c:ext>
          </c:extLst>
        </c:ser>
        <c:dLbls>
          <c:showLegendKey val="0"/>
          <c:showVal val="0"/>
          <c:showCatName val="0"/>
          <c:showSerName val="0"/>
          <c:showPercent val="0"/>
          <c:showBubbleSize val="0"/>
        </c:dLbls>
        <c:gapWidth val="219"/>
        <c:overlap val="-27"/>
        <c:axId val="679669904"/>
        <c:axId val="679964928"/>
      </c:barChart>
      <c:lineChart>
        <c:grouping val="standard"/>
        <c:varyColors val="0"/>
        <c:ser>
          <c:idx val="1"/>
          <c:order val="1"/>
          <c:tx>
            <c:strRef>
              <c:f>'Default Dataset'!$C$22</c:f>
              <c:strCache>
                <c:ptCount val="1"/>
                <c:pt idx="0">
                  <c:v>YoY (%, Right)</c:v>
                </c:pt>
              </c:strCache>
            </c:strRef>
          </c:tx>
          <c:spPr>
            <a:ln w="19050" cap="rnd">
              <a:solidFill>
                <a:schemeClr val="bg1">
                  <a:lumMod val="5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lumMod val="50000"/>
                      </a:schemeClr>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Dataset'!$A$23:$A$27</c:f>
              <c:numCache>
                <c:formatCode>General</c:formatCode>
                <c:ptCount val="5"/>
                <c:pt idx="0">
                  <c:v>2017</c:v>
                </c:pt>
                <c:pt idx="1">
                  <c:v>2018</c:v>
                </c:pt>
                <c:pt idx="2">
                  <c:v>2019</c:v>
                </c:pt>
                <c:pt idx="3">
                  <c:v>2020</c:v>
                </c:pt>
                <c:pt idx="4">
                  <c:v>2021</c:v>
                </c:pt>
              </c:numCache>
            </c:numRef>
          </c:cat>
          <c:val>
            <c:numRef>
              <c:f>'Default Dataset'!$C$23:$C$27</c:f>
              <c:numCache>
                <c:formatCode>0.0%</c:formatCode>
                <c:ptCount val="5"/>
                <c:pt idx="1">
                  <c:v>0.724981210614563</c:v>
                </c:pt>
                <c:pt idx="2">
                  <c:v>0.39895096692026721</c:v>
                </c:pt>
                <c:pt idx="3">
                  <c:v>0.35118170601693732</c:v>
                </c:pt>
                <c:pt idx="4">
                  <c:v>0.10103193319030523</c:v>
                </c:pt>
              </c:numCache>
            </c:numRef>
          </c:val>
          <c:smooth val="0"/>
          <c:extLst>
            <c:ext xmlns:c16="http://schemas.microsoft.com/office/drawing/2014/chart" uri="{C3380CC4-5D6E-409C-BE32-E72D297353CC}">
              <c16:uniqueId val="{00000001-806C-A64F-8D10-8FCCD45AAA73}"/>
            </c:ext>
          </c:extLst>
        </c:ser>
        <c:dLbls>
          <c:showLegendKey val="0"/>
          <c:showVal val="0"/>
          <c:showCatName val="0"/>
          <c:showSerName val="0"/>
          <c:showPercent val="0"/>
          <c:showBubbleSize val="0"/>
        </c:dLbls>
        <c:marker val="1"/>
        <c:smooth val="0"/>
        <c:axId val="1225349760"/>
        <c:axId val="1225337600"/>
      </c:lineChart>
      <c:catAx>
        <c:axId val="6796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9964928"/>
        <c:crosses val="autoZero"/>
        <c:auto val="1"/>
        <c:lblAlgn val="ctr"/>
        <c:lblOffset val="100"/>
        <c:noMultiLvlLbl val="0"/>
      </c:catAx>
      <c:valAx>
        <c:axId val="679964928"/>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9669904"/>
        <c:crosses val="autoZero"/>
        <c:crossBetween val="between"/>
      </c:valAx>
      <c:valAx>
        <c:axId val="1225337600"/>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5349760"/>
        <c:crosses val="max"/>
        <c:crossBetween val="between"/>
      </c:valAx>
      <c:catAx>
        <c:axId val="1225349760"/>
        <c:scaling>
          <c:orientation val="minMax"/>
        </c:scaling>
        <c:delete val="1"/>
        <c:axPos val="b"/>
        <c:numFmt formatCode="General" sourceLinked="1"/>
        <c:majorTickMark val="out"/>
        <c:minorTickMark val="none"/>
        <c:tickLblPos val="nextTo"/>
        <c:crossAx val="1225337600"/>
        <c:crosses val="autoZero"/>
        <c:auto val="1"/>
        <c:lblAlgn val="ctr"/>
        <c:lblOffset val="100"/>
        <c:noMultiLvlLbl val="0"/>
      </c:catAx>
      <c:spPr>
        <a:noFill/>
        <a:ln w="25400">
          <a:noFill/>
        </a:ln>
        <a:effectLst/>
      </c:spPr>
    </c:plotArea>
    <c:legend>
      <c:legendPos val="b"/>
      <c:layout>
        <c:manualLayout>
          <c:xMode val="edge"/>
          <c:yMode val="edge"/>
          <c:x val="2.1834804325106936E-4"/>
          <c:y val="0.89877150772820069"/>
          <c:w val="0.99978165195674895"/>
          <c:h val="7.34507144940215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w="12700">
      <a:solidFill>
        <a:srgbClr val="9F0007"/>
      </a:solidFill>
      <a:prstDash val="dashDot"/>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[画图.xlsx]Sheet1!$A$2</c:f>
              <c:strCache>
                <c:ptCount val="1"/>
                <c:pt idx="0">
                  <c:v>投诉占比</c:v>
                </c:pt>
              </c:strCache>
            </c:strRef>
          </c:tx>
          <c:spPr>
            <a:solidFill>
              <a:srgbClr val="E54C5E">
                <a:lumMod val="75000"/>
              </a:srgbClr>
            </a:solidFill>
          </c:spPr>
          <c:dPt>
            <c:idx val="0"/>
            <c:bubble3D val="0"/>
            <c:spPr>
              <a:solidFill>
                <a:srgbClr val="E54C5E">
                  <a:lumMod val="75000"/>
                </a:srgbClr>
              </a:solidFill>
              <a:ln>
                <a:solidFill>
                  <a:schemeClr val="bg1"/>
                </a:solidFill>
              </a:ln>
              <a:effectLst/>
            </c:spPr>
            <c:extLst>
              <c:ext xmlns:c16="http://schemas.microsoft.com/office/drawing/2014/chart" uri="{C3380CC4-5D6E-409C-BE32-E72D297353CC}">
                <c16:uniqueId val="{00000001-B919-8544-AC44-C86FDAF0CEFA}"/>
              </c:ext>
            </c:extLst>
          </c:dPt>
          <c:dPt>
            <c:idx val="1"/>
            <c:bubble3D val="0"/>
            <c:spPr>
              <a:solidFill>
                <a:srgbClr val="E54C5E">
                  <a:lumMod val="60000"/>
                  <a:lumOff val="40000"/>
                </a:srgbClr>
              </a:solidFill>
              <a:ln>
                <a:solidFill>
                  <a:schemeClr val="bg1"/>
                </a:solidFill>
              </a:ln>
              <a:effectLst/>
            </c:spPr>
            <c:extLst>
              <c:ext xmlns:c16="http://schemas.microsoft.com/office/drawing/2014/chart" uri="{C3380CC4-5D6E-409C-BE32-E72D297353CC}">
                <c16:uniqueId val="{00000003-B919-8544-AC44-C86FDAF0CEFA}"/>
              </c:ext>
            </c:extLst>
          </c:dPt>
          <c:dPt>
            <c:idx val="2"/>
            <c:bubble3D val="0"/>
            <c:spPr>
              <a:solidFill>
                <a:srgbClr val="E54C5E">
                  <a:lumMod val="40000"/>
                  <a:lumOff val="60000"/>
                </a:srgbClr>
              </a:solidFill>
              <a:ln>
                <a:solidFill>
                  <a:schemeClr val="bg1"/>
                </a:solidFill>
              </a:ln>
              <a:effectLst/>
            </c:spPr>
            <c:extLst>
              <c:ext xmlns:c16="http://schemas.microsoft.com/office/drawing/2014/chart" uri="{C3380CC4-5D6E-409C-BE32-E72D297353CC}">
                <c16:uniqueId val="{00000005-B919-8544-AC44-C86FDAF0CEFA}"/>
              </c:ext>
            </c:extLst>
          </c:dPt>
          <c:dPt>
            <c:idx val="3"/>
            <c:bubble3D val="0"/>
            <c:spPr>
              <a:solidFill>
                <a:srgbClr val="E54C5E">
                  <a:lumMod val="20000"/>
                  <a:lumOff val="80000"/>
                </a:srgbClr>
              </a:solidFill>
              <a:ln>
                <a:solidFill>
                  <a:schemeClr val="bg1"/>
                </a:solidFill>
              </a:ln>
              <a:effectLst/>
            </c:spPr>
            <c:extLst>
              <c:ext xmlns:c16="http://schemas.microsoft.com/office/drawing/2014/chart" uri="{C3380CC4-5D6E-409C-BE32-E72D297353CC}">
                <c16:uniqueId val="{00000007-B919-8544-AC44-C86FDAF0CEFA}"/>
              </c:ext>
            </c:extLst>
          </c:dPt>
          <c:dPt>
            <c:idx val="4"/>
            <c:bubble3D val="0"/>
            <c:spPr>
              <a:solidFill>
                <a:sysClr val="window" lastClr="FFFFFF">
                  <a:lumMod val="95000"/>
                </a:sysClr>
              </a:solidFill>
              <a:ln>
                <a:solidFill>
                  <a:schemeClr val="bg1"/>
                </a:solidFill>
              </a:ln>
              <a:effectLst/>
            </c:spPr>
            <c:extLst>
              <c:ext xmlns:c16="http://schemas.microsoft.com/office/drawing/2014/chart" uri="{C3380CC4-5D6E-409C-BE32-E72D297353CC}">
                <c16:uniqueId val="{00000009-B919-8544-AC44-C86FDAF0CEFA}"/>
              </c:ext>
            </c:extLst>
          </c:dPt>
          <c:dPt>
            <c:idx val="5"/>
            <c:bubble3D val="0"/>
            <c:spPr>
              <a:solidFill>
                <a:sysClr val="window" lastClr="FFFFFF">
                  <a:lumMod val="95000"/>
                </a:sysClr>
              </a:solidFill>
              <a:ln>
                <a:solidFill>
                  <a:schemeClr val="bg1"/>
                </a:solidFill>
              </a:ln>
              <a:effectLst/>
            </c:spPr>
            <c:extLst>
              <c:ext xmlns:c16="http://schemas.microsoft.com/office/drawing/2014/chart" uri="{C3380CC4-5D6E-409C-BE32-E72D297353CC}">
                <c16:uniqueId val="{0000000B-B919-8544-AC44-C86FDAF0CEFA}"/>
              </c:ext>
            </c:extLst>
          </c:dPt>
          <c:dLbls>
            <c:dLbl>
              <c:idx val="0"/>
              <c:layout>
                <c:manualLayout>
                  <c:x val="-0.18867741804129901"/>
                  <c:y val="0.162660983243853"/>
                </c:manualLayout>
              </c:layout>
              <c:tx>
                <c:rich>
                  <a:bodyPr/>
                  <a:lstStyle/>
                  <a:p>
                    <a:r>
                      <a:rPr lang="en-US" sz="1200">
                        <a:solidFill>
                          <a:schemeClr val="bg1"/>
                        </a:solidFill>
                      </a:rPr>
                      <a:t>Pinduoduo</a:t>
                    </a:r>
                  </a:p>
                  <a:p>
                    <a:r>
                      <a:rPr lang="en-US" sz="1200">
                        <a:solidFill>
                          <a:schemeClr val="bg1"/>
                        </a:solidFill>
                      </a:rPr>
                      <a:t>27%</a:t>
                    </a:r>
                    <a:endParaRPr lang="en-US" sz="1200">
                      <a:solidFill>
                        <a:schemeClr val="bg1"/>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91944391544468"/>
                      <c:h val="0.369663219305224"/>
                    </c:manualLayout>
                  </c15:layout>
                  <c15:showDataLabelsRange val="0"/>
                </c:ext>
                <c:ext xmlns:c16="http://schemas.microsoft.com/office/drawing/2014/chart" uri="{C3380CC4-5D6E-409C-BE32-E72D297353CC}">
                  <c16:uniqueId val="{00000001-B919-8544-AC44-C86FDAF0CEFA}"/>
                </c:ext>
              </c:extLst>
            </c:dLbl>
            <c:dLbl>
              <c:idx val="1"/>
              <c:layout>
                <c:manualLayout>
                  <c:x val="-7.1365057953272706E-2"/>
                  <c:y val="-0.16002062725846"/>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B919-8544-AC44-C86FDAF0CEFA}"/>
                </c:ext>
              </c:extLst>
            </c:dLbl>
            <c:dLbl>
              <c:idx val="2"/>
              <c:layout>
                <c:manualLayout>
                  <c:x val="0.19198705957593401"/>
                  <c:y val="-0.184346243573709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B919-8544-AC44-C86FDAF0CEFA}"/>
                </c:ext>
              </c:extLst>
            </c:dLbl>
            <c:dLbl>
              <c:idx val="3"/>
              <c:layout>
                <c:manualLayout>
                  <c:x val="0.11319476791948201"/>
                  <c:y val="0.154239381558104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B919-8544-AC44-C86FDAF0CEFA}"/>
                </c:ext>
              </c:extLst>
            </c:dLbl>
            <c:dLbl>
              <c:idx val="4"/>
              <c:layout>
                <c:manualLayout>
                  <c:x val="3.42341958977583E-2"/>
                  <c:y val="0.254929691062955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B919-8544-AC44-C86FDAF0CEFA}"/>
                </c:ext>
              </c:extLst>
            </c:dLbl>
            <c:dLbl>
              <c:idx val="5"/>
              <c:layout>
                <c:manualLayout>
                  <c:x val="1.0588728698338001E-2"/>
                  <c:y val="0.15592473432741599"/>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B919-8544-AC44-C86FDAF0CEFA}"/>
                </c:ext>
              </c:extLst>
            </c:dLbl>
            <c:spPr>
              <a:noFill/>
              <a:ln>
                <a:noFill/>
              </a:ln>
              <a:effectLst/>
            </c:spPr>
            <c:txPr>
              <a:bodyPr rot="0" spcFirstLastPara="0" vertOverflow="ellipsis" vert="horz" wrap="square" lIns="38100" tIns="19050" rIns="38100" bIns="19050" anchor="ctr" anchorCtr="1" forceAA="0"/>
              <a:lstStyle/>
              <a:p>
                <a:pPr>
                  <a:defRPr lang="zh-CN" sz="1000" b="0" i="0" u="none" strike="noStrike" kern="1200" baseline="0">
                    <a:solidFill>
                      <a:schemeClr val="tx1">
                        <a:lumMod val="75000"/>
                        <a:lumOff val="2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en-CN"/>
              </a:p>
            </c:txPr>
            <c:dLblPos val="inEnd"/>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[画图.xlsx]Sheet1!$B$1:$G$1</c:f>
              <c:strCache>
                <c:ptCount val="6"/>
                <c:pt idx="0">
                  <c:v>Pinduoduo</c:v>
                </c:pt>
                <c:pt idx="1">
                  <c:v>Taobao</c:v>
                </c:pt>
                <c:pt idx="2">
                  <c:v>Jingdong</c:v>
                </c:pt>
                <c:pt idx="3">
                  <c:v>Douyin</c:v>
                </c:pt>
                <c:pt idx="4">
                  <c:v>Dewu</c:v>
                </c:pt>
                <c:pt idx="5">
                  <c:v>Kuaishou</c:v>
                </c:pt>
              </c:strCache>
            </c:strRef>
          </c:cat>
          <c:val>
            <c:numRef>
              <c:f>[画图.xlsx]Sheet1!$B$2:$G$2</c:f>
              <c:numCache>
                <c:formatCode>0.00%</c:formatCode>
                <c:ptCount val="6"/>
                <c:pt idx="0" formatCode="0%">
                  <c:v>0.26729999999999998</c:v>
                </c:pt>
                <c:pt idx="1">
                  <c:v>0.22789999999999999</c:v>
                </c:pt>
                <c:pt idx="2">
                  <c:v>0.1888</c:v>
                </c:pt>
                <c:pt idx="3">
                  <c:v>0.14899999999999999</c:v>
                </c:pt>
                <c:pt idx="4">
                  <c:v>4.7699999999999999E-2</c:v>
                </c:pt>
                <c:pt idx="5">
                  <c:v>1.7600000000000001E-2</c:v>
                </c:pt>
              </c:numCache>
            </c:numRef>
          </c:val>
          <c:extLst>
            <c:ext xmlns:c16="http://schemas.microsoft.com/office/drawing/2014/chart" uri="{C3380CC4-5D6E-409C-BE32-E72D297353CC}">
              <c16:uniqueId val="{0000000C-B919-8544-AC44-C86FDAF0CEFA}"/>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ff2995b5-4a56-4e1c-8137-63a04be66245}"/>
      </c:ext>
    </c:extLst>
  </c:chart>
  <c:spPr>
    <a:noFill/>
    <a:ln w="6350" cap="flat" cmpd="sng" algn="ctr">
      <a:noFill/>
      <a:prstDash val="solid"/>
      <a:round/>
    </a:ln>
    <a:effectLst/>
  </c:spPr>
  <c:txPr>
    <a:bodyPr/>
    <a:lstStyle/>
    <a:p>
      <a:pPr>
        <a:defRPr lang="zh-CN">
          <a:solidFill>
            <a:schemeClr val="tx1">
              <a:lumMod val="75000"/>
              <a:lumOff val="2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en-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83">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922D5-11E2-4FB7-80DB-68774334369E}" type="datetimeFigureOut">
              <a:rPr lang="zh-CN" altLang="en-US" smtClean="0"/>
              <a:t>2025/4/15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65BCB-A0F4-495B-866D-EAC6EE85B5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a:t>
            </a:fld>
            <a:endParaRPr lang="zh-CN" altLang="en-US"/>
          </a:p>
        </p:txBody>
      </p:sp>
    </p:spTree>
    <p:extLst>
      <p:ext uri="{BB962C8B-B14F-4D97-AF65-F5344CB8AC3E}">
        <p14:creationId xmlns:p14="http://schemas.microsoft.com/office/powerpoint/2010/main" val="3922057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16</a:t>
            </a:fld>
            <a:endParaRPr lang="zh-CN" altLang="en-US"/>
          </a:p>
        </p:txBody>
      </p:sp>
    </p:spTree>
    <p:extLst>
      <p:ext uri="{BB962C8B-B14F-4D97-AF65-F5344CB8AC3E}">
        <p14:creationId xmlns:p14="http://schemas.microsoft.com/office/powerpoint/2010/main" val="20666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17</a:t>
            </a:fld>
            <a:endParaRPr lang="zh-CN" altLang="en-US"/>
          </a:p>
        </p:txBody>
      </p:sp>
    </p:spTree>
    <p:extLst>
      <p:ext uri="{BB962C8B-B14F-4D97-AF65-F5344CB8AC3E}">
        <p14:creationId xmlns:p14="http://schemas.microsoft.com/office/powerpoint/2010/main" val="1446655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18</a:t>
            </a:fld>
            <a:endParaRPr lang="zh-CN" altLang="en-US"/>
          </a:p>
        </p:txBody>
      </p:sp>
    </p:spTree>
    <p:extLst>
      <p:ext uri="{BB962C8B-B14F-4D97-AF65-F5344CB8AC3E}">
        <p14:creationId xmlns:p14="http://schemas.microsoft.com/office/powerpoint/2010/main" val="257409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19</a:t>
            </a:fld>
            <a:endParaRPr lang="zh-CN" altLang="en-US"/>
          </a:p>
        </p:txBody>
      </p:sp>
    </p:spTree>
    <p:extLst>
      <p:ext uri="{BB962C8B-B14F-4D97-AF65-F5344CB8AC3E}">
        <p14:creationId xmlns:p14="http://schemas.microsoft.com/office/powerpoint/2010/main" val="3116317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20</a:t>
            </a:fld>
            <a:endParaRPr lang="zh-CN" altLang="en-US"/>
          </a:p>
        </p:txBody>
      </p:sp>
    </p:spTree>
    <p:extLst>
      <p:ext uri="{BB962C8B-B14F-4D97-AF65-F5344CB8AC3E}">
        <p14:creationId xmlns:p14="http://schemas.microsoft.com/office/powerpoint/2010/main" val="780418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21</a:t>
            </a:fld>
            <a:endParaRPr lang="zh-CN" altLang="en-US"/>
          </a:p>
        </p:txBody>
      </p:sp>
    </p:spTree>
    <p:extLst>
      <p:ext uri="{BB962C8B-B14F-4D97-AF65-F5344CB8AC3E}">
        <p14:creationId xmlns:p14="http://schemas.microsoft.com/office/powerpoint/2010/main" val="3758539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22</a:t>
            </a:fld>
            <a:endParaRPr lang="zh-CN" altLang="en-US"/>
          </a:p>
        </p:txBody>
      </p:sp>
    </p:spTree>
    <p:extLst>
      <p:ext uri="{BB962C8B-B14F-4D97-AF65-F5344CB8AC3E}">
        <p14:creationId xmlns:p14="http://schemas.microsoft.com/office/powerpoint/2010/main" val="151559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23</a:t>
            </a:fld>
            <a:endParaRPr lang="zh-CN" altLang="en-US"/>
          </a:p>
        </p:txBody>
      </p:sp>
    </p:spTree>
    <p:extLst>
      <p:ext uri="{BB962C8B-B14F-4D97-AF65-F5344CB8AC3E}">
        <p14:creationId xmlns:p14="http://schemas.microsoft.com/office/powerpoint/2010/main" val="173429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30</a:t>
            </a:fld>
            <a:endParaRPr lang="zh-CN" altLang="en-US"/>
          </a:p>
        </p:txBody>
      </p:sp>
    </p:spTree>
    <p:extLst>
      <p:ext uri="{BB962C8B-B14F-4D97-AF65-F5344CB8AC3E}">
        <p14:creationId xmlns:p14="http://schemas.microsoft.com/office/powerpoint/2010/main" val="103368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4</a:t>
            </a:fld>
            <a:endParaRPr lang="zh-CN" altLang="en-US"/>
          </a:p>
        </p:txBody>
      </p:sp>
    </p:spTree>
    <p:extLst>
      <p:ext uri="{BB962C8B-B14F-4D97-AF65-F5344CB8AC3E}">
        <p14:creationId xmlns:p14="http://schemas.microsoft.com/office/powerpoint/2010/main" val="1554396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9</a:t>
            </a:fld>
            <a:endParaRPr lang="zh-CN" altLang="en-US"/>
          </a:p>
        </p:txBody>
      </p:sp>
    </p:spTree>
    <p:extLst>
      <p:ext uri="{BB962C8B-B14F-4D97-AF65-F5344CB8AC3E}">
        <p14:creationId xmlns:p14="http://schemas.microsoft.com/office/powerpoint/2010/main" val="13900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10</a:t>
            </a:fld>
            <a:endParaRPr lang="zh-CN" altLang="en-US"/>
          </a:p>
        </p:txBody>
      </p:sp>
    </p:spTree>
    <p:extLst>
      <p:ext uri="{BB962C8B-B14F-4D97-AF65-F5344CB8AC3E}">
        <p14:creationId xmlns:p14="http://schemas.microsoft.com/office/powerpoint/2010/main" val="7831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11</a:t>
            </a:fld>
            <a:endParaRPr lang="zh-CN" altLang="en-US"/>
          </a:p>
        </p:txBody>
      </p:sp>
    </p:spTree>
    <p:extLst>
      <p:ext uri="{BB962C8B-B14F-4D97-AF65-F5344CB8AC3E}">
        <p14:creationId xmlns:p14="http://schemas.microsoft.com/office/powerpoint/2010/main" val="406677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12</a:t>
            </a:fld>
            <a:endParaRPr lang="zh-CN" altLang="en-US"/>
          </a:p>
        </p:txBody>
      </p:sp>
    </p:spTree>
    <p:extLst>
      <p:ext uri="{BB962C8B-B14F-4D97-AF65-F5344CB8AC3E}">
        <p14:creationId xmlns:p14="http://schemas.microsoft.com/office/powerpoint/2010/main" val="1673409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13</a:t>
            </a:fld>
            <a:endParaRPr lang="zh-CN" altLang="en-US"/>
          </a:p>
        </p:txBody>
      </p:sp>
    </p:spTree>
    <p:extLst>
      <p:ext uri="{BB962C8B-B14F-4D97-AF65-F5344CB8AC3E}">
        <p14:creationId xmlns:p14="http://schemas.microsoft.com/office/powerpoint/2010/main" val="1355751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14</a:t>
            </a:fld>
            <a:endParaRPr lang="zh-CN" altLang="en-US"/>
          </a:p>
        </p:txBody>
      </p:sp>
    </p:spTree>
    <p:extLst>
      <p:ext uri="{BB962C8B-B14F-4D97-AF65-F5344CB8AC3E}">
        <p14:creationId xmlns:p14="http://schemas.microsoft.com/office/powerpoint/2010/main" val="2925429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15</a:t>
            </a:fld>
            <a:endParaRPr lang="zh-CN" altLang="en-US"/>
          </a:p>
        </p:txBody>
      </p:sp>
    </p:spTree>
    <p:extLst>
      <p:ext uri="{BB962C8B-B14F-4D97-AF65-F5344CB8AC3E}">
        <p14:creationId xmlns:p14="http://schemas.microsoft.com/office/powerpoint/2010/main" val="3417193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4C47924-9041-1B41-990A-AE75FC313F99}" type="datetime1">
              <a:rPr lang="en-US" altLang="zh-CN" smtClean="0"/>
              <a:t>4/15/25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2" name="图形 46">
            <a:extLst>
              <a:ext uri="{FF2B5EF4-FFF2-40B4-BE49-F238E27FC236}">
                <a16:creationId xmlns:a16="http://schemas.microsoft.com/office/drawing/2014/main" id="{2CD168EB-6616-934B-8A28-36786D77BD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68728" y="19664"/>
            <a:ext cx="904678" cy="790113"/>
          </a:xfrm>
          <a:prstGeom prst="rect">
            <a:avLst/>
          </a:prstGeom>
        </p:spPr>
      </p:pic>
      <p:sp>
        <p:nvSpPr>
          <p:cNvPr id="56" name="Rounded Rectangle 55">
            <a:extLst>
              <a:ext uri="{FF2B5EF4-FFF2-40B4-BE49-F238E27FC236}">
                <a16:creationId xmlns:a16="http://schemas.microsoft.com/office/drawing/2014/main" id="{0C8CEFED-0756-D64A-8A8F-8EB7EC5E64E4}"/>
              </a:ext>
            </a:extLst>
          </p:cNvPr>
          <p:cNvSpPr/>
          <p:nvPr userDrawn="1"/>
        </p:nvSpPr>
        <p:spPr>
          <a:xfrm>
            <a:off x="236578" y="213744"/>
            <a:ext cx="141776" cy="401955"/>
          </a:xfrm>
          <a:prstGeom prst="roundRect">
            <a:avLst/>
          </a:prstGeom>
          <a:solidFill>
            <a:srgbClr val="F40009"/>
          </a:solidFill>
          <a:ln>
            <a:solidFill>
              <a:srgbClr val="F400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灯片编号占位符 5">
            <a:extLst>
              <a:ext uri="{FF2B5EF4-FFF2-40B4-BE49-F238E27FC236}">
                <a16:creationId xmlns:a16="http://schemas.microsoft.com/office/drawing/2014/main" id="{AD85A5C8-AA5A-8C45-B743-3D54B0F67115}"/>
              </a:ext>
            </a:extLst>
          </p:cNvPr>
          <p:cNvSpPr>
            <a:spLocks noGrp="1"/>
          </p:cNvSpPr>
          <p:nvPr>
            <p:ph type="sldNum" sz="quarter" idx="12"/>
          </p:nvPr>
        </p:nvSpPr>
        <p:spPr>
          <a:xfrm>
            <a:off x="11405419" y="6394553"/>
            <a:ext cx="687651" cy="365125"/>
          </a:xfrm>
        </p:spPr>
        <p:txBody>
          <a:bodyPr/>
          <a:lstStyle>
            <a:lvl1pPr algn="ctr">
              <a:defRPr>
                <a:solidFill>
                  <a:schemeClr val="tx1"/>
                </a:solidFill>
                <a:latin typeface="Times New Roman" panose="02020603050405020304" pitchFamily="18" charset="0"/>
                <a:cs typeface="Times New Roman" panose="02020603050405020304" pitchFamily="18" charset="0"/>
              </a:defRPr>
            </a:lvl1pPr>
          </a:lstStyle>
          <a:p>
            <a:fld id="{3E3EE4D0-33AA-458A-9BFF-25458DAA7E46}" type="slidenum">
              <a:rPr lang="zh-CN" altLang="en-US" smtClean="0"/>
              <a:pPr/>
              <a:t>‹#›</a:t>
            </a:fld>
            <a:endParaRPr lang="zh-CN" altLang="en-US" dirty="0"/>
          </a:p>
        </p:txBody>
      </p:sp>
      <p:sp>
        <p:nvSpPr>
          <p:cNvPr id="59" name="副标题 2">
            <a:extLst>
              <a:ext uri="{FF2B5EF4-FFF2-40B4-BE49-F238E27FC236}">
                <a16:creationId xmlns:a16="http://schemas.microsoft.com/office/drawing/2014/main" id="{F3423FB0-7B22-A442-B9D5-8E26E6FEE0A5}"/>
              </a:ext>
            </a:extLst>
          </p:cNvPr>
          <p:cNvSpPr>
            <a:spLocks noGrp="1"/>
          </p:cNvSpPr>
          <p:nvPr>
            <p:ph type="subTitle" idx="1" hasCustomPrompt="1"/>
          </p:nvPr>
        </p:nvSpPr>
        <p:spPr>
          <a:xfrm>
            <a:off x="530941" y="170629"/>
            <a:ext cx="9144000" cy="488181"/>
          </a:xfrm>
        </p:spPr>
        <p:txBody>
          <a:bodyPr anchor="ctr">
            <a:noAutofit/>
          </a:bodyPr>
          <a:lstStyle>
            <a:lvl1pPr marL="0" indent="0" algn="l" defTabSz="914400" rtl="0" eaLnBrk="1" latinLnBrk="0" hangingPunct="1">
              <a:lnSpc>
                <a:spcPct val="100000"/>
              </a:lnSpc>
              <a:spcBef>
                <a:spcPts val="0"/>
              </a:spcBef>
              <a:buNone/>
              <a:defRPr lang="zh-CN" altLang="en-US" sz="2500" kern="1200" dirty="0">
                <a:solidFill>
                  <a:schemeClr val="tx1"/>
                </a:solidFill>
                <a:latin typeface="荆南缘默体" panose="00020600040101010101" pitchFamily="18" charset="-128"/>
                <a:ea typeface="荆南缘默体" panose="00020600040101010101" pitchFamily="18" charset="-12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Title</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AFB05-8601-4446-96D0-BBCD907F276A}" type="datetime1">
              <a:rPr lang="en-US" altLang="zh-CN" smtClean="0"/>
              <a:t>4/15/25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EE4D0-33AA-458A-9BFF-25458DAA7E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30.png"/><Relationship Id="rId3" Type="http://schemas.openxmlformats.org/officeDocument/2006/relationships/tags" Target="../tags/tag3.xml"/><Relationship Id="rId21" Type="http://schemas.openxmlformats.org/officeDocument/2006/relationships/image" Target="../media/image33.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4.xml"/><Relationship Id="rId2" Type="http://schemas.openxmlformats.org/officeDocument/2006/relationships/tags" Target="../tags/tag2.xml"/><Relationship Id="rId16" Type="http://schemas.openxmlformats.org/officeDocument/2006/relationships/slideLayout" Target="../slideLayouts/slideLayout2.xml"/><Relationship Id="rId20" Type="http://schemas.openxmlformats.org/officeDocument/2006/relationships/image" Target="../media/image32.sv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6.sv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35.png"/><Relationship Id="rId10" Type="http://schemas.openxmlformats.org/officeDocument/2006/relationships/tags" Target="../tags/tag10.xml"/><Relationship Id="rId19" Type="http://schemas.openxmlformats.org/officeDocument/2006/relationships/image" Target="../media/image31.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3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38.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sv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6.sv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sv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3.png"/><Relationship Id="rId7"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2.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3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2.svg"/><Relationship Id="rId9" Type="http://schemas.openxmlformats.org/officeDocument/2006/relationships/chart" Target="../charts/chart4.xml"/></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6.svg"/><Relationship Id="rId7" Type="http://schemas.openxmlformats.org/officeDocument/2006/relationships/image" Target="../media/image5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6.svg"/><Relationship Id="rId9" Type="http://schemas.openxmlformats.org/officeDocument/2006/relationships/image" Target="../media/image1.png"/><Relationship Id="rId1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6.svg"/><Relationship Id="rId9" Type="http://schemas.openxmlformats.org/officeDocument/2006/relationships/image" Target="../media/image1.png"/><Relationship Id="rId1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6.svg"/><Relationship Id="rId9" Type="http://schemas.openxmlformats.org/officeDocument/2006/relationships/image" Target="../media/image1.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3.pn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16.svg"/><Relationship Id="rId10" Type="http://schemas.openxmlformats.org/officeDocument/2006/relationships/chart" Target="../charts/chart3.xml"/><Relationship Id="rId4" Type="http://schemas.openxmlformats.org/officeDocument/2006/relationships/image" Target="../media/image15.png"/><Relationship Id="rId9" Type="http://schemas.openxmlformats.org/officeDocument/2006/relationships/chart" Target="../charts/char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6.svg"/><Relationship Id="rId9" Type="http://schemas.openxmlformats.org/officeDocument/2006/relationships/image" Target="../media/image1.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341" y="175392"/>
            <a:ext cx="166885" cy="166885"/>
          </a:xfrm>
          <a:prstGeom prst="rect">
            <a:avLst/>
          </a:prstGeom>
        </p:spPr>
      </p:pic>
      <p:sp>
        <p:nvSpPr>
          <p:cNvPr id="25" name="文本框 24"/>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40" name="文本框 39"/>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pic>
        <p:nvPicPr>
          <p:cNvPr id="47" name="图形 4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82207" y="6041364"/>
            <a:ext cx="815006" cy="711796"/>
          </a:xfrm>
          <a:prstGeom prst="rect">
            <a:avLst/>
          </a:prstGeom>
        </p:spPr>
      </p:pic>
      <p:grpSp>
        <p:nvGrpSpPr>
          <p:cNvPr id="3" name="Group 2">
            <a:extLst>
              <a:ext uri="{FF2B5EF4-FFF2-40B4-BE49-F238E27FC236}">
                <a16:creationId xmlns:a16="http://schemas.microsoft.com/office/drawing/2014/main" id="{B21ECC5B-1141-1C4E-B5EC-E423CE943A0B}"/>
              </a:ext>
            </a:extLst>
          </p:cNvPr>
          <p:cNvGrpSpPr/>
          <p:nvPr/>
        </p:nvGrpSpPr>
        <p:grpSpPr>
          <a:xfrm>
            <a:off x="93516" y="897345"/>
            <a:ext cx="7042026" cy="4476901"/>
            <a:chOff x="187035" y="667305"/>
            <a:chExt cx="7042026" cy="4476901"/>
          </a:xfrm>
        </p:grpSpPr>
        <p:sp>
          <p:nvSpPr>
            <p:cNvPr id="21" name="文本框 20"/>
            <p:cNvSpPr txBox="1"/>
            <p:nvPr/>
          </p:nvSpPr>
          <p:spPr>
            <a:xfrm>
              <a:off x="191721" y="667305"/>
              <a:ext cx="496293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3" name="文本框 22"/>
            <p:cNvSpPr txBox="1"/>
            <p:nvPr/>
          </p:nvSpPr>
          <p:spPr>
            <a:xfrm>
              <a:off x="187036" y="2136314"/>
              <a:ext cx="7042025" cy="1631216"/>
            </a:xfrm>
            <a:prstGeom prst="rect">
              <a:avLst/>
            </a:prstGeom>
            <a:noFill/>
          </p:spPr>
          <p:txBody>
            <a:bodyPr wrap="square" rtlCol="0">
              <a:spAutoFit/>
            </a:bodyPr>
            <a:lstStyle/>
            <a:p>
              <a:r>
                <a:rPr lang="en-US" altLang="zh-CN"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Why</a:t>
              </a:r>
              <a:r>
                <a:rPr lang="zh-CN" altLang="en-US"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a:t>
              </a:r>
              <a:r>
                <a:rPr lang="en-US" altLang="zh-CN"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Did </a:t>
              </a:r>
              <a:r>
                <a:rPr lang="en-US" altLang="zh-CN" sz="4000" b="1"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PDD</a:t>
              </a:r>
              <a:r>
                <a:rPr lang="en-US" altLang="zh-CN"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Take Off ?</a:t>
              </a:r>
              <a:endParaRPr lang="en-US" altLang="zh-CN" sz="3000" dirty="0">
                <a:solidFill>
                  <a:schemeClr val="bg1"/>
                </a:solidFill>
                <a:latin typeface="优设标题黑" panose="00000500000000000000" pitchFamily="2" charset="-122"/>
                <a:ea typeface="优设标题黑" panose="00000500000000000000" pitchFamily="2" charset="-122"/>
              </a:endParaRPr>
            </a:p>
            <a:p>
              <a:r>
                <a:rPr lang="en-US" altLang="zh-CN" sz="3000" dirty="0">
                  <a:solidFill>
                    <a:schemeClr val="bg1"/>
                  </a:solidFill>
                  <a:latin typeface="优设标题黑" panose="00000500000000000000" pitchFamily="2" charset="-122"/>
                  <a:ea typeface="优设标题黑" panose="00000500000000000000" pitchFamily="2" charset="-122"/>
                </a:rPr>
                <a:t>—</a:t>
              </a:r>
              <a:r>
                <a:rPr lang="zh-CN" altLang="en-US" sz="3000" dirty="0">
                  <a:solidFill>
                    <a:schemeClr val="bg1"/>
                  </a:solidFill>
                  <a:latin typeface="优设标题黑" panose="00000500000000000000" pitchFamily="2" charset="-122"/>
                  <a:ea typeface="优设标题黑" panose="00000500000000000000" pitchFamily="2" charset="-122"/>
                </a:rPr>
                <a:t> </a:t>
              </a:r>
              <a:r>
                <a:rPr lang="en-US" altLang="zh-CN" sz="3000" dirty="0">
                  <a:solidFill>
                    <a:schemeClr val="bg1"/>
                  </a:solidFill>
                  <a:latin typeface="优设标题黑" panose="00000500000000000000" pitchFamily="2" charset="-122"/>
                  <a:ea typeface="优设标题黑" panose="00000500000000000000" pitchFamily="2" charset="-122"/>
                </a:rPr>
                <a:t>A platform economics-based</a:t>
              </a:r>
              <a:r>
                <a:rPr lang="zh-CN" altLang="en-US" sz="3000" dirty="0">
                  <a:solidFill>
                    <a:schemeClr val="bg1"/>
                  </a:solidFill>
                  <a:latin typeface="优设标题黑" panose="00000500000000000000" pitchFamily="2" charset="-122"/>
                  <a:ea typeface="优设标题黑" panose="00000500000000000000" pitchFamily="2" charset="-122"/>
                </a:rPr>
                <a:t> </a:t>
              </a:r>
              <a:endParaRPr lang="en-US" altLang="zh-CN" sz="3000" dirty="0">
                <a:solidFill>
                  <a:schemeClr val="bg1"/>
                </a:solidFill>
                <a:latin typeface="优设标题黑" panose="00000500000000000000" pitchFamily="2" charset="-122"/>
                <a:ea typeface="优设标题黑" panose="00000500000000000000" pitchFamily="2" charset="-122"/>
              </a:endParaRPr>
            </a:p>
            <a:p>
              <a:r>
                <a:rPr lang="en-US" altLang="zh-CN" sz="3000" dirty="0">
                  <a:solidFill>
                    <a:schemeClr val="bg1"/>
                  </a:solidFill>
                  <a:latin typeface="优设标题黑" panose="00000500000000000000" pitchFamily="2" charset="-122"/>
                  <a:ea typeface="优设标题黑" panose="00000500000000000000" pitchFamily="2" charset="-122"/>
                </a:rPr>
                <a:t>  </a:t>
              </a:r>
              <a:r>
                <a:rPr lang="en-US" altLang="zh-CN" sz="2000" dirty="0">
                  <a:solidFill>
                    <a:schemeClr val="bg1"/>
                  </a:solidFill>
                  <a:latin typeface="优设标题黑" panose="00000500000000000000" pitchFamily="2" charset="-122"/>
                  <a:ea typeface="优设标题黑" panose="00000500000000000000" pitchFamily="2" charset="-122"/>
                </a:rPr>
                <a:t> </a:t>
              </a:r>
              <a:r>
                <a:rPr lang="en-US" altLang="zh-CN" sz="3000" dirty="0">
                  <a:solidFill>
                    <a:schemeClr val="bg1"/>
                  </a:solidFill>
                  <a:latin typeface="优设标题黑" panose="00000500000000000000" pitchFamily="2" charset="-122"/>
                  <a:ea typeface="优设标题黑" panose="00000500000000000000" pitchFamily="2" charset="-122"/>
                </a:rPr>
                <a:t>perspective.</a:t>
              </a:r>
            </a:p>
          </p:txBody>
        </p:sp>
        <p:sp>
          <p:nvSpPr>
            <p:cNvPr id="29" name="TextBox 28">
              <a:extLst>
                <a:ext uri="{FF2B5EF4-FFF2-40B4-BE49-F238E27FC236}">
                  <a16:creationId xmlns:a16="http://schemas.microsoft.com/office/drawing/2014/main" id="{7560EAB3-A9EF-0149-A4F0-6EF73D43C2EB}"/>
                </a:ext>
              </a:extLst>
            </p:cNvPr>
            <p:cNvSpPr txBox="1"/>
            <p:nvPr/>
          </p:nvSpPr>
          <p:spPr>
            <a:xfrm>
              <a:off x="187035" y="4220876"/>
              <a:ext cx="7042026" cy="923330"/>
            </a:xfrm>
            <a:prstGeom prst="rect">
              <a:avLst/>
            </a:prstGeom>
            <a:noFill/>
          </p:spPr>
          <p:txBody>
            <a:bodyPr wrap="square">
              <a:spAutoFit/>
            </a:bodyPr>
            <a:lstStyle/>
            <a:p>
              <a:r>
                <a:rPr lang="en-CN" altLang="zh-CN" sz="1800" dirty="0">
                  <a:solidFill>
                    <a:schemeClr val="bg1"/>
                  </a:solidFill>
                  <a:latin typeface="优设标题黑" panose="00000500000000000000" pitchFamily="2" charset="-122"/>
                  <a:ea typeface="优设标题黑" panose="00000500000000000000" pitchFamily="2" charset="-122"/>
                </a:rPr>
                <a:t>April</a:t>
              </a:r>
              <a:r>
                <a:rPr lang="zh-CN" altLang="en-US" sz="1800" dirty="0">
                  <a:solidFill>
                    <a:schemeClr val="bg1"/>
                  </a:solidFill>
                  <a:latin typeface="优设标题黑" panose="00000500000000000000" pitchFamily="2" charset="-122"/>
                  <a:ea typeface="优设标题黑" panose="00000500000000000000" pitchFamily="2" charset="-122"/>
                </a:rPr>
                <a:t> </a:t>
              </a:r>
              <a:r>
                <a:rPr lang="en-US" altLang="zh-CN" sz="1800" dirty="0">
                  <a:solidFill>
                    <a:schemeClr val="bg1"/>
                  </a:solidFill>
                  <a:latin typeface="优设标题黑" panose="00000500000000000000" pitchFamily="2" charset="-122"/>
                  <a:ea typeface="优设标题黑" panose="00000500000000000000" pitchFamily="2" charset="-122"/>
                </a:rPr>
                <a:t>18</a:t>
              </a:r>
              <a:r>
                <a:rPr lang="en-US" altLang="zh-CN" sz="1800" baseline="30000" dirty="0">
                  <a:solidFill>
                    <a:schemeClr val="bg1"/>
                  </a:solidFill>
                  <a:latin typeface="优设标题黑" panose="00000500000000000000" pitchFamily="2" charset="-122"/>
                  <a:ea typeface="优设标题黑" panose="00000500000000000000" pitchFamily="2" charset="-122"/>
                </a:rPr>
                <a:t>th</a:t>
              </a:r>
              <a:r>
                <a:rPr lang="en-US" altLang="zh-CN" sz="1800" dirty="0">
                  <a:solidFill>
                    <a:schemeClr val="bg1"/>
                  </a:solidFill>
                  <a:latin typeface="优设标题黑" panose="00000500000000000000" pitchFamily="2" charset="-122"/>
                  <a:ea typeface="优设标题黑" panose="00000500000000000000" pitchFamily="2" charset="-122"/>
                </a:rPr>
                <a:t>, 2025</a:t>
              </a:r>
            </a:p>
            <a:p>
              <a:r>
                <a:rPr lang="en-US" altLang="zh-CN" dirty="0">
                  <a:solidFill>
                    <a:schemeClr val="bg1"/>
                  </a:solidFill>
                  <a:latin typeface="优设标题黑" panose="00000500000000000000" pitchFamily="2" charset="-122"/>
                  <a:ea typeface="优设标题黑" panose="00000500000000000000" pitchFamily="2" charset="-122"/>
                </a:rPr>
                <a:t>Group 1: Kai Ren, </a:t>
              </a:r>
              <a:r>
                <a:rPr lang="en-US" altLang="zh-CN" dirty="0" err="1">
                  <a:solidFill>
                    <a:schemeClr val="bg1"/>
                  </a:solidFill>
                  <a:latin typeface="优设标题黑" panose="00000500000000000000" pitchFamily="2" charset="-122"/>
                  <a:ea typeface="优设标题黑" panose="00000500000000000000" pitchFamily="2" charset="-122"/>
                </a:rPr>
                <a:t>PeiHua</a:t>
              </a:r>
              <a:r>
                <a:rPr lang="en-US" altLang="zh-CN" dirty="0">
                  <a:solidFill>
                    <a:schemeClr val="bg1"/>
                  </a:solidFill>
                  <a:latin typeface="优设标题黑" panose="00000500000000000000" pitchFamily="2" charset="-122"/>
                  <a:ea typeface="优设标题黑" panose="00000500000000000000" pitchFamily="2" charset="-122"/>
                </a:rPr>
                <a:t> Ji, </a:t>
              </a:r>
              <a:r>
                <a:rPr lang="en-US" altLang="zh-CN" dirty="0" err="1">
                  <a:solidFill>
                    <a:schemeClr val="bg1"/>
                  </a:solidFill>
                  <a:latin typeface="优设标题黑" panose="00000500000000000000" pitchFamily="2" charset="-122"/>
                  <a:ea typeface="优设标题黑" panose="00000500000000000000" pitchFamily="2" charset="-122"/>
                </a:rPr>
                <a:t>JunWen</a:t>
              </a:r>
              <a:r>
                <a:rPr lang="en-US" altLang="zh-CN" dirty="0">
                  <a:solidFill>
                    <a:schemeClr val="bg1"/>
                  </a:solidFill>
                  <a:latin typeface="优设标题黑" panose="00000500000000000000" pitchFamily="2" charset="-122"/>
                  <a:ea typeface="优设标题黑" panose="00000500000000000000" pitchFamily="2" charset="-122"/>
                </a:rPr>
                <a:t> Luo, </a:t>
              </a:r>
              <a:r>
                <a:rPr lang="en-US" altLang="zh-CN" dirty="0" err="1">
                  <a:solidFill>
                    <a:schemeClr val="bg1"/>
                  </a:solidFill>
                  <a:latin typeface="优设标题黑" panose="00000500000000000000" pitchFamily="2" charset="-122"/>
                  <a:ea typeface="优设标题黑" panose="00000500000000000000" pitchFamily="2" charset="-122"/>
                </a:rPr>
                <a:t>FeiFan</a:t>
              </a:r>
              <a:r>
                <a:rPr lang="en-US" altLang="zh-CN" dirty="0">
                  <a:solidFill>
                    <a:schemeClr val="bg1"/>
                  </a:solidFill>
                  <a:latin typeface="优设标题黑" panose="00000500000000000000" pitchFamily="2" charset="-122"/>
                  <a:ea typeface="优设标题黑" panose="00000500000000000000" pitchFamily="2" charset="-122"/>
                </a:rPr>
                <a:t> Xu,</a:t>
              </a:r>
            </a:p>
            <a:p>
              <a:r>
                <a:rPr lang="en-US" altLang="zh-CN" dirty="0">
                  <a:solidFill>
                    <a:schemeClr val="bg1"/>
                  </a:solidFill>
                  <a:latin typeface="优设标题黑" panose="00000500000000000000" pitchFamily="2" charset="-122"/>
                  <a:ea typeface="优设标题黑" panose="00000500000000000000" pitchFamily="2" charset="-122"/>
                </a:rPr>
                <a:t>        </a:t>
              </a:r>
              <a:r>
                <a:rPr lang="en-US" altLang="zh-CN" sz="1000" dirty="0">
                  <a:solidFill>
                    <a:schemeClr val="bg1"/>
                  </a:solidFill>
                  <a:latin typeface="优设标题黑" panose="00000500000000000000" pitchFamily="2" charset="-122"/>
                  <a:ea typeface="优设标题黑" panose="00000500000000000000" pitchFamily="2" charset="-122"/>
                </a:rPr>
                <a:t> </a:t>
              </a:r>
              <a:r>
                <a:rPr lang="en-US" altLang="zh-CN" dirty="0">
                  <a:solidFill>
                    <a:schemeClr val="bg1"/>
                  </a:solidFill>
                  <a:latin typeface="优设标题黑" panose="00000500000000000000" pitchFamily="2" charset="-122"/>
                  <a:ea typeface="优设标题黑" panose="00000500000000000000" pitchFamily="2" charset="-122"/>
                </a:rPr>
                <a:t>Lei Cheng, Chang Li</a:t>
              </a:r>
              <a:endParaRPr lang="en-US" altLang="zh-CN" sz="1800" dirty="0">
                <a:solidFill>
                  <a:schemeClr val="bg1"/>
                </a:solidFill>
                <a:latin typeface="优设标题黑" panose="00000500000000000000" pitchFamily="2" charset="-122"/>
                <a:ea typeface="优设标题黑" panose="00000500000000000000" pitchFamily="2"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圆角 3">
            <a:extLst>
              <a:ext uri="{FF2B5EF4-FFF2-40B4-BE49-F238E27FC236}">
                <a16:creationId xmlns:a16="http://schemas.microsoft.com/office/drawing/2014/main" id="{01981714-1681-4F47-A84A-9D2F96EE8DFE}"/>
              </a:ext>
            </a:extLst>
          </p:cNvPr>
          <p:cNvSpPr/>
          <p:nvPr/>
        </p:nvSpPr>
        <p:spPr>
          <a:xfrm>
            <a:off x="-13338" y="5153892"/>
            <a:ext cx="12205338" cy="1704109"/>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a:xfrm>
            <a:off x="530940" y="170629"/>
            <a:ext cx="9873147" cy="488181"/>
          </a:xfrm>
        </p:spPr>
        <p:txBody>
          <a:bodyPr/>
          <a:lstStyle/>
          <a:p>
            <a:r>
              <a:rPr lang="en-US" altLang="zh-CN" dirty="0"/>
              <a:t>2</a:t>
            </a:r>
            <a:r>
              <a:rPr lang="en-CN" dirty="0"/>
              <a:t>.</a:t>
            </a:r>
            <a:r>
              <a:rPr lang="en-US" dirty="0"/>
              <a:t>1</a:t>
            </a:r>
            <a:r>
              <a:rPr lang="en-US" altLang="zh-CN" dirty="0"/>
              <a:t>.2</a:t>
            </a:r>
            <a:r>
              <a:rPr lang="en-CN" dirty="0"/>
              <a:t> </a:t>
            </a:r>
            <a:r>
              <a:rPr lang="en-US" dirty="0"/>
              <a:t>Direct Network Effects </a:t>
            </a:r>
          </a:p>
        </p:txBody>
      </p:sp>
      <p:sp>
        <p:nvSpPr>
          <p:cNvPr id="67" name="圆角矩形 30">
            <a:extLst>
              <a:ext uri="{FF2B5EF4-FFF2-40B4-BE49-F238E27FC236}">
                <a16:creationId xmlns:a16="http://schemas.microsoft.com/office/drawing/2014/main" id="{D6445A0B-3BBF-A349-80FD-E967338A8BE8}"/>
              </a:ext>
            </a:extLst>
          </p:cNvPr>
          <p:cNvSpPr/>
          <p:nvPr/>
        </p:nvSpPr>
        <p:spPr>
          <a:xfrm>
            <a:off x="7770495" y="1179195"/>
            <a:ext cx="3578225" cy="4307840"/>
          </a:xfrm>
          <a:prstGeom prst="roundRect">
            <a:avLst>
              <a:gd name="adj" fmla="val 7731"/>
            </a:avLst>
          </a:prstGeom>
          <a:noFill/>
          <a:ln w="28575">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矩形: 圆角 7">
            <a:extLst>
              <a:ext uri="{FF2B5EF4-FFF2-40B4-BE49-F238E27FC236}">
                <a16:creationId xmlns:a16="http://schemas.microsoft.com/office/drawing/2014/main" id="{7B67A5CD-D843-3843-BCBD-D1DBACF7311D}"/>
              </a:ext>
            </a:extLst>
          </p:cNvPr>
          <p:cNvSpPr/>
          <p:nvPr/>
        </p:nvSpPr>
        <p:spPr>
          <a:xfrm>
            <a:off x="702945" y="1099820"/>
            <a:ext cx="10756900" cy="5591810"/>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attract flow</a:t>
            </a:r>
            <a:endParaRPr lang="zh-CN" altLang="en-US" dirty="0"/>
          </a:p>
        </p:txBody>
      </p:sp>
      <p:sp>
        <p:nvSpPr>
          <p:cNvPr id="70" name="圆角矩形 23">
            <a:extLst>
              <a:ext uri="{FF2B5EF4-FFF2-40B4-BE49-F238E27FC236}">
                <a16:creationId xmlns:a16="http://schemas.microsoft.com/office/drawing/2014/main" id="{2CF28598-D79A-404D-8454-95A571247E2B}"/>
              </a:ext>
            </a:extLst>
          </p:cNvPr>
          <p:cNvSpPr/>
          <p:nvPr/>
        </p:nvSpPr>
        <p:spPr>
          <a:xfrm>
            <a:off x="873125" y="1179830"/>
            <a:ext cx="10475595" cy="1824355"/>
          </a:xfrm>
          <a:prstGeom prst="roundRect">
            <a:avLst/>
          </a:prstGeom>
          <a:noFill/>
          <a:ln w="28575">
            <a:solidFill>
              <a:schemeClr val="tx1"/>
            </a:solidFill>
            <a:prstDash val="dash"/>
          </a:ln>
          <a:extLst>
            <a:ext uri="{909E8E84-426E-40DD-AFC4-6F175D3DCCD1}">
              <a14:hiddenFill xmlns:a14="http://schemas.microsoft.com/office/drawing/2010/main">
                <a:solidFill>
                  <a:schemeClr val="accent2">
                    <a:lumMod val="20000"/>
                    <a:lumOff val="80000"/>
                    <a:alpha val="22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文本框 4">
            <a:extLst>
              <a:ext uri="{FF2B5EF4-FFF2-40B4-BE49-F238E27FC236}">
                <a16:creationId xmlns:a16="http://schemas.microsoft.com/office/drawing/2014/main" id="{7F274600-2F7B-2A48-BF6C-4C027062D5FB}"/>
              </a:ext>
            </a:extLst>
          </p:cNvPr>
          <p:cNvSpPr txBox="1"/>
          <p:nvPr/>
        </p:nvSpPr>
        <p:spPr>
          <a:xfrm>
            <a:off x="1243330" y="1913255"/>
            <a:ext cx="1388110" cy="570230"/>
          </a:xfrm>
          <a:prstGeom prst="roundRect">
            <a:avLst/>
          </a:prstGeom>
          <a:noFill/>
          <a:ln>
            <a:solidFill>
              <a:srgbClr val="FF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Existing/seed users</a:t>
            </a:r>
          </a:p>
        </p:txBody>
      </p:sp>
      <p:cxnSp>
        <p:nvCxnSpPr>
          <p:cNvPr id="72" name="直接箭头连接符 6">
            <a:extLst>
              <a:ext uri="{FF2B5EF4-FFF2-40B4-BE49-F238E27FC236}">
                <a16:creationId xmlns:a16="http://schemas.microsoft.com/office/drawing/2014/main" id="{3EA360DF-D6AD-C844-84D3-F407896950B9}"/>
              </a:ext>
            </a:extLst>
          </p:cNvPr>
          <p:cNvCxnSpPr/>
          <p:nvPr/>
        </p:nvCxnSpPr>
        <p:spPr>
          <a:xfrm flipV="1">
            <a:off x="2631440" y="1530350"/>
            <a:ext cx="1310005" cy="66802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3" name="直接箭头连接符 8">
            <a:extLst>
              <a:ext uri="{FF2B5EF4-FFF2-40B4-BE49-F238E27FC236}">
                <a16:creationId xmlns:a16="http://schemas.microsoft.com/office/drawing/2014/main" id="{47F251AC-8012-084F-841A-34290625C251}"/>
              </a:ext>
            </a:extLst>
          </p:cNvPr>
          <p:cNvCxnSpPr>
            <a:stCxn id="71" idx="3"/>
          </p:cNvCxnSpPr>
          <p:nvPr/>
        </p:nvCxnSpPr>
        <p:spPr>
          <a:xfrm>
            <a:off x="2631440" y="2198370"/>
            <a:ext cx="1310005" cy="57150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pic>
        <p:nvPicPr>
          <p:cNvPr id="74" name="图片 13">
            <a:extLst>
              <a:ext uri="{FF2B5EF4-FFF2-40B4-BE49-F238E27FC236}">
                <a16:creationId xmlns:a16="http://schemas.microsoft.com/office/drawing/2014/main" id="{2289A969-D6F7-C149-B910-2F858D4C2683}"/>
              </a:ext>
            </a:extLst>
          </p:cNvPr>
          <p:cNvPicPr>
            <a:picLocks noChangeAspect="1"/>
          </p:cNvPicPr>
          <p:nvPr/>
        </p:nvPicPr>
        <p:blipFill>
          <a:blip r:embed="rId18"/>
          <a:stretch>
            <a:fillRect/>
          </a:stretch>
        </p:blipFill>
        <p:spPr>
          <a:xfrm>
            <a:off x="5434330" y="1869440"/>
            <a:ext cx="585470" cy="560705"/>
          </a:xfrm>
          <a:prstGeom prst="rect">
            <a:avLst/>
          </a:prstGeom>
        </p:spPr>
      </p:pic>
      <p:sp>
        <p:nvSpPr>
          <p:cNvPr id="75" name="文本框 16">
            <a:extLst>
              <a:ext uri="{FF2B5EF4-FFF2-40B4-BE49-F238E27FC236}">
                <a16:creationId xmlns:a16="http://schemas.microsoft.com/office/drawing/2014/main" id="{DCFB5F58-3FD0-A44B-9A65-F83428125860}"/>
              </a:ext>
            </a:extLst>
          </p:cNvPr>
          <p:cNvSpPr txBox="1"/>
          <p:nvPr/>
        </p:nvSpPr>
        <p:spPr>
          <a:xfrm>
            <a:off x="3941445" y="2609850"/>
            <a:ext cx="3356610" cy="32004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sz="1600" b="1" dirty="0">
                <a:solidFill>
                  <a:schemeClr val="tx1"/>
                </a:solidFill>
                <a:latin typeface="Times New Roman" panose="02020603050405020304" charset="0"/>
                <a:cs typeface="Times New Roman" panose="02020603050405020304" charset="0"/>
                <a:sym typeface="+mn-ea"/>
              </a:rPr>
              <a:t>Sinking market socialization is tight</a:t>
            </a:r>
          </a:p>
        </p:txBody>
      </p:sp>
      <p:sp>
        <p:nvSpPr>
          <p:cNvPr id="76" name="十字形 17">
            <a:extLst>
              <a:ext uri="{FF2B5EF4-FFF2-40B4-BE49-F238E27FC236}">
                <a16:creationId xmlns:a16="http://schemas.microsoft.com/office/drawing/2014/main" id="{B29FCBFF-7742-9849-8BE3-B78DCC2DD031}"/>
              </a:ext>
            </a:extLst>
          </p:cNvPr>
          <p:cNvSpPr/>
          <p:nvPr/>
        </p:nvSpPr>
        <p:spPr>
          <a:xfrm>
            <a:off x="4747260" y="1919605"/>
            <a:ext cx="472440" cy="460375"/>
          </a:xfrm>
          <a:prstGeom prst="plus">
            <a:avLst>
              <a:gd name="adj" fmla="val 40551"/>
            </a:avLst>
          </a:prstGeom>
          <a:solidFill>
            <a:srgbClr val="F40009">
              <a:alpha val="23000"/>
            </a:srgbClr>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7" name="直接箭头连接符 18">
            <a:extLst>
              <a:ext uri="{FF2B5EF4-FFF2-40B4-BE49-F238E27FC236}">
                <a16:creationId xmlns:a16="http://schemas.microsoft.com/office/drawing/2014/main" id="{189CBA44-0D79-B24B-A3A9-4C5117A13160}"/>
              </a:ext>
            </a:extLst>
          </p:cNvPr>
          <p:cNvCxnSpPr>
            <a:stCxn id="84" idx="3"/>
            <a:endCxn id="79" idx="1"/>
          </p:cNvCxnSpPr>
          <p:nvPr/>
        </p:nvCxnSpPr>
        <p:spPr>
          <a:xfrm>
            <a:off x="7289800" y="1530350"/>
            <a:ext cx="294640" cy="269875"/>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8" name="直接箭头连接符 19">
            <a:extLst>
              <a:ext uri="{FF2B5EF4-FFF2-40B4-BE49-F238E27FC236}">
                <a16:creationId xmlns:a16="http://schemas.microsoft.com/office/drawing/2014/main" id="{B5F7E929-575B-AB42-AE84-8951F6FCE879}"/>
              </a:ext>
            </a:extLst>
          </p:cNvPr>
          <p:cNvCxnSpPr>
            <a:stCxn id="75" idx="3"/>
            <a:endCxn id="79" idx="1"/>
          </p:cNvCxnSpPr>
          <p:nvPr/>
        </p:nvCxnSpPr>
        <p:spPr>
          <a:xfrm flipV="1">
            <a:off x="7298055" y="1800225"/>
            <a:ext cx="286385" cy="969645"/>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79" name="文本框 21">
            <a:extLst>
              <a:ext uri="{FF2B5EF4-FFF2-40B4-BE49-F238E27FC236}">
                <a16:creationId xmlns:a16="http://schemas.microsoft.com/office/drawing/2014/main" id="{9E2901EE-1144-AE49-90CA-B45EA4D24AA8}"/>
              </a:ext>
            </a:extLst>
          </p:cNvPr>
          <p:cNvSpPr txBox="1"/>
          <p:nvPr/>
        </p:nvSpPr>
        <p:spPr>
          <a:xfrm>
            <a:off x="7584440" y="1487170"/>
            <a:ext cx="1688465" cy="6261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 “grouping” is easy to realize</a:t>
            </a:r>
          </a:p>
        </p:txBody>
      </p:sp>
      <p:sp>
        <p:nvSpPr>
          <p:cNvPr id="80" name="文本框 22">
            <a:extLst>
              <a:ext uri="{FF2B5EF4-FFF2-40B4-BE49-F238E27FC236}">
                <a16:creationId xmlns:a16="http://schemas.microsoft.com/office/drawing/2014/main" id="{4C7908D2-C492-0B45-AE7E-F4E28216E647}"/>
              </a:ext>
            </a:extLst>
          </p:cNvPr>
          <p:cNvSpPr txBox="1"/>
          <p:nvPr/>
        </p:nvSpPr>
        <p:spPr>
          <a:xfrm>
            <a:off x="1073785" y="2475865"/>
            <a:ext cx="6096000" cy="521970"/>
          </a:xfrm>
          <a:prstGeom prst="rect">
            <a:avLst/>
          </a:prstGeom>
          <a:noFill/>
        </p:spPr>
        <p:txBody>
          <a:bodyPr wrap="square" rtlCol="0" anchor="t">
            <a:spAutoFit/>
          </a:bodyPr>
          <a:lstStyle/>
          <a:p>
            <a:r>
              <a:rPr lang="en-US" altLang="zh-CN" sz="2800">
                <a:solidFill>
                  <a:schemeClr val="tx1"/>
                </a:solidFill>
                <a:latin typeface="Times New Roman" panose="02020603050405020304" charset="0"/>
                <a:cs typeface="Times New Roman" panose="02020603050405020304" charset="0"/>
              </a:rPr>
              <a:t>A) Attract Flow</a:t>
            </a:r>
          </a:p>
        </p:txBody>
      </p:sp>
      <p:cxnSp>
        <p:nvCxnSpPr>
          <p:cNvPr id="81" name="直接箭头连接符 25">
            <a:extLst>
              <a:ext uri="{FF2B5EF4-FFF2-40B4-BE49-F238E27FC236}">
                <a16:creationId xmlns:a16="http://schemas.microsoft.com/office/drawing/2014/main" id="{981AA021-6990-244D-BEB7-2B8C0F9FC175}"/>
              </a:ext>
            </a:extLst>
          </p:cNvPr>
          <p:cNvCxnSpPr>
            <a:stCxn id="79" idx="3"/>
            <a:endCxn id="83" idx="1"/>
          </p:cNvCxnSpPr>
          <p:nvPr/>
        </p:nvCxnSpPr>
        <p:spPr>
          <a:xfrm>
            <a:off x="9272905" y="1800225"/>
            <a:ext cx="294005" cy="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82" name="文本框 31">
            <a:extLst>
              <a:ext uri="{FF2B5EF4-FFF2-40B4-BE49-F238E27FC236}">
                <a16:creationId xmlns:a16="http://schemas.microsoft.com/office/drawing/2014/main" id="{038EADEE-9A4F-074C-92F9-844EC3BA79ED}"/>
              </a:ext>
            </a:extLst>
          </p:cNvPr>
          <p:cNvSpPr txBox="1"/>
          <p:nvPr/>
        </p:nvSpPr>
        <p:spPr>
          <a:xfrm>
            <a:off x="7634605" y="2430145"/>
            <a:ext cx="4231640" cy="521970"/>
          </a:xfrm>
          <a:prstGeom prst="rect">
            <a:avLst/>
          </a:prstGeom>
          <a:noFill/>
        </p:spPr>
        <p:txBody>
          <a:bodyPr wrap="square" rtlCol="0" anchor="t">
            <a:spAutoFit/>
          </a:bodyPr>
          <a:lstStyle/>
          <a:p>
            <a:r>
              <a:rPr lang="en-US" altLang="zh-CN" sz="2800">
                <a:solidFill>
                  <a:schemeClr val="tx1"/>
                </a:solidFill>
                <a:latin typeface="Times New Roman" panose="02020603050405020304" charset="0"/>
                <a:cs typeface="Times New Roman" panose="02020603050405020304" charset="0"/>
              </a:rPr>
              <a:t>B)Customer Acquisition</a:t>
            </a:r>
          </a:p>
        </p:txBody>
      </p:sp>
      <p:sp>
        <p:nvSpPr>
          <p:cNvPr id="83" name="文本框 28">
            <a:extLst>
              <a:ext uri="{FF2B5EF4-FFF2-40B4-BE49-F238E27FC236}">
                <a16:creationId xmlns:a16="http://schemas.microsoft.com/office/drawing/2014/main" id="{14446324-C38E-A84A-AC22-449D01CD57AD}"/>
              </a:ext>
            </a:extLst>
          </p:cNvPr>
          <p:cNvSpPr txBox="1"/>
          <p:nvPr/>
        </p:nvSpPr>
        <p:spPr>
          <a:xfrm>
            <a:off x="9566910" y="1370330"/>
            <a:ext cx="164338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84" name="文本框 14">
            <a:extLst>
              <a:ext uri="{FF2B5EF4-FFF2-40B4-BE49-F238E27FC236}">
                <a16:creationId xmlns:a16="http://schemas.microsoft.com/office/drawing/2014/main" id="{1E0EAC2F-61B6-4043-9282-06D091ABB19D}"/>
              </a:ext>
            </a:extLst>
          </p:cNvPr>
          <p:cNvSpPr txBox="1"/>
          <p:nvPr/>
        </p:nvSpPr>
        <p:spPr>
          <a:xfrm>
            <a:off x="3941445" y="1370330"/>
            <a:ext cx="3348355" cy="320040"/>
          </a:xfrm>
          <a:prstGeom prst="roundRect">
            <a:avLst/>
          </a:prstGeom>
          <a:noFill/>
          <a:ln>
            <a:solidFill>
              <a:srgbClr val="F40009"/>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sz="1600" b="1" dirty="0">
                <a:solidFill>
                  <a:schemeClr val="tx1"/>
                </a:solidFill>
                <a:latin typeface="Times New Roman" panose="02020603050405020304" charset="0"/>
                <a:cs typeface="Times New Roman" panose="02020603050405020304" charset="0"/>
                <a:sym typeface="+mn-ea"/>
              </a:rPr>
              <a:t>Relying on WeChat's huge flow</a:t>
            </a:r>
          </a:p>
        </p:txBody>
      </p:sp>
      <p:sp>
        <p:nvSpPr>
          <p:cNvPr id="85" name="圆角矩形 5">
            <a:extLst>
              <a:ext uri="{FF2B5EF4-FFF2-40B4-BE49-F238E27FC236}">
                <a16:creationId xmlns:a16="http://schemas.microsoft.com/office/drawing/2014/main" id="{210CC564-416F-2A4B-920A-F18BED953EE9}"/>
              </a:ext>
            </a:extLst>
          </p:cNvPr>
          <p:cNvSpPr/>
          <p:nvPr/>
        </p:nvSpPr>
        <p:spPr>
          <a:xfrm>
            <a:off x="7404735" y="1179830"/>
            <a:ext cx="3943985" cy="1818640"/>
          </a:xfrm>
          <a:prstGeom prst="roundRect">
            <a:avLst/>
          </a:prstGeom>
          <a:noFill/>
          <a:ln w="28575">
            <a:solidFill>
              <a:schemeClr val="tx1"/>
            </a:solidFill>
            <a:prstDash val="dash"/>
          </a:ln>
          <a:extLst>
            <a:ext uri="{909E8E84-426E-40DD-AFC4-6F175D3DCCD1}">
              <a14:hiddenFill xmlns:a14="http://schemas.microsoft.com/office/drawing/2010/main">
                <a:solidFill>
                  <a:schemeClr val="accent2">
                    <a:lumMod val="20000"/>
                    <a:lumOff val="80000"/>
                    <a:alpha val="22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6" name="矩形: 圆角 5">
            <a:extLst>
              <a:ext uri="{FF2B5EF4-FFF2-40B4-BE49-F238E27FC236}">
                <a16:creationId xmlns:a16="http://schemas.microsoft.com/office/drawing/2014/main" id="{CFA790BD-EBC8-2642-B2FA-DC275F27EDC4}"/>
              </a:ext>
            </a:extLst>
          </p:cNvPr>
          <p:cNvSpPr/>
          <p:nvPr>
            <p:custDataLst>
              <p:tags r:id="rId1"/>
            </p:custDataLst>
          </p:nvPr>
        </p:nvSpPr>
        <p:spPr>
          <a:xfrm>
            <a:off x="803275" y="3275330"/>
            <a:ext cx="2774315" cy="3252470"/>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任意多边形: 形状 47">
            <a:extLst>
              <a:ext uri="{FF2B5EF4-FFF2-40B4-BE49-F238E27FC236}">
                <a16:creationId xmlns:a16="http://schemas.microsoft.com/office/drawing/2014/main" id="{D5D027EE-C589-2E47-ACA0-E5C7AD5EA8A1}"/>
              </a:ext>
            </a:extLst>
          </p:cNvPr>
          <p:cNvSpPr/>
          <p:nvPr>
            <p:custDataLst>
              <p:tags r:id="rId2"/>
            </p:custDataLst>
          </p:nvPr>
        </p:nvSpPr>
        <p:spPr>
          <a:xfrm>
            <a:off x="3148197" y="3250770"/>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8" name="文本框 56">
            <a:extLst>
              <a:ext uri="{FF2B5EF4-FFF2-40B4-BE49-F238E27FC236}">
                <a16:creationId xmlns:a16="http://schemas.microsoft.com/office/drawing/2014/main" id="{FBD73FAA-843A-8B41-AB67-8407346D9622}"/>
              </a:ext>
            </a:extLst>
          </p:cNvPr>
          <p:cNvSpPr txBox="1"/>
          <p:nvPr>
            <p:custDataLst>
              <p:tags r:id="rId3"/>
            </p:custDataLst>
          </p:nvPr>
        </p:nvSpPr>
        <p:spPr>
          <a:xfrm>
            <a:off x="3148275" y="3277592"/>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01</a:t>
            </a:r>
            <a:endParaRPr lang="zh-CN" altLang="en-US" dirty="0">
              <a:solidFill>
                <a:schemeClr val="bg1"/>
              </a:solidFill>
              <a:latin typeface="Bauhaus 93" panose="04030905020B02020C02" pitchFamily="82" charset="0"/>
            </a:endParaRPr>
          </a:p>
        </p:txBody>
      </p:sp>
      <p:sp>
        <p:nvSpPr>
          <p:cNvPr id="89" name="文本框 12">
            <a:extLst>
              <a:ext uri="{FF2B5EF4-FFF2-40B4-BE49-F238E27FC236}">
                <a16:creationId xmlns:a16="http://schemas.microsoft.com/office/drawing/2014/main" id="{72E35A72-922B-A745-BC36-9871EAB84654}"/>
              </a:ext>
            </a:extLst>
          </p:cNvPr>
          <p:cNvSpPr txBox="1"/>
          <p:nvPr>
            <p:custDataLst>
              <p:tags r:id="rId4"/>
            </p:custDataLst>
          </p:nvPr>
        </p:nvSpPr>
        <p:spPr>
          <a:xfrm>
            <a:off x="873125" y="3255010"/>
            <a:ext cx="2518410" cy="82994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WeChat for Attraction</a:t>
            </a:r>
          </a:p>
        </p:txBody>
      </p:sp>
      <p:sp>
        <p:nvSpPr>
          <p:cNvPr id="90" name="矩形: 圆角 5">
            <a:extLst>
              <a:ext uri="{FF2B5EF4-FFF2-40B4-BE49-F238E27FC236}">
                <a16:creationId xmlns:a16="http://schemas.microsoft.com/office/drawing/2014/main" id="{A53F1D15-A106-964C-A5E8-E74C0974E775}"/>
              </a:ext>
            </a:extLst>
          </p:cNvPr>
          <p:cNvSpPr/>
          <p:nvPr>
            <p:custDataLst>
              <p:tags r:id="rId5"/>
            </p:custDataLst>
          </p:nvPr>
        </p:nvSpPr>
        <p:spPr>
          <a:xfrm>
            <a:off x="3941445" y="3277870"/>
            <a:ext cx="2774315" cy="3252470"/>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任意多边形: 形状 47">
            <a:extLst>
              <a:ext uri="{FF2B5EF4-FFF2-40B4-BE49-F238E27FC236}">
                <a16:creationId xmlns:a16="http://schemas.microsoft.com/office/drawing/2014/main" id="{0DD1841C-5041-C147-AF62-3E9290AC915C}"/>
              </a:ext>
            </a:extLst>
          </p:cNvPr>
          <p:cNvSpPr/>
          <p:nvPr>
            <p:custDataLst>
              <p:tags r:id="rId6"/>
            </p:custDataLst>
          </p:nvPr>
        </p:nvSpPr>
        <p:spPr>
          <a:xfrm>
            <a:off x="6286367" y="3275535"/>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2" name="文本框 24">
            <a:extLst>
              <a:ext uri="{FF2B5EF4-FFF2-40B4-BE49-F238E27FC236}">
                <a16:creationId xmlns:a16="http://schemas.microsoft.com/office/drawing/2014/main" id="{8367C9B5-0EED-F242-A39D-B1FA9B448C04}"/>
              </a:ext>
            </a:extLst>
          </p:cNvPr>
          <p:cNvSpPr txBox="1"/>
          <p:nvPr>
            <p:custDataLst>
              <p:tags r:id="rId7"/>
            </p:custDataLst>
          </p:nvPr>
        </p:nvSpPr>
        <p:spPr>
          <a:xfrm>
            <a:off x="6286445" y="3286482"/>
            <a:ext cx="571211" cy="368300"/>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02</a:t>
            </a:r>
            <a:endParaRPr lang="zh-CN" altLang="en-US" dirty="0">
              <a:solidFill>
                <a:schemeClr val="bg1"/>
              </a:solidFill>
              <a:latin typeface="Bauhaus 93" panose="04030905020B02020C02" pitchFamily="82" charset="0"/>
            </a:endParaRPr>
          </a:p>
        </p:txBody>
      </p:sp>
      <p:sp>
        <p:nvSpPr>
          <p:cNvPr id="93" name="文本框 26">
            <a:extLst>
              <a:ext uri="{FF2B5EF4-FFF2-40B4-BE49-F238E27FC236}">
                <a16:creationId xmlns:a16="http://schemas.microsoft.com/office/drawing/2014/main" id="{82BA27E4-EAF8-DD41-BDA2-D15E58162A95}"/>
              </a:ext>
            </a:extLst>
          </p:cNvPr>
          <p:cNvSpPr txBox="1"/>
          <p:nvPr>
            <p:custDataLst>
              <p:tags r:id="rId8"/>
            </p:custDataLst>
          </p:nvPr>
        </p:nvSpPr>
        <p:spPr>
          <a:xfrm>
            <a:off x="4011295" y="3225165"/>
            <a:ext cx="2580640" cy="82994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Core Strategy: Group Buying</a:t>
            </a:r>
          </a:p>
        </p:txBody>
      </p:sp>
      <p:sp>
        <p:nvSpPr>
          <p:cNvPr id="94" name="文本框 27">
            <a:extLst>
              <a:ext uri="{FF2B5EF4-FFF2-40B4-BE49-F238E27FC236}">
                <a16:creationId xmlns:a16="http://schemas.microsoft.com/office/drawing/2014/main" id="{A4421EAE-BBE2-BF44-B98A-911982FCA508}"/>
              </a:ext>
            </a:extLst>
          </p:cNvPr>
          <p:cNvSpPr txBox="1"/>
          <p:nvPr>
            <p:custDataLst>
              <p:tags r:id="rId9"/>
            </p:custDataLst>
          </p:nvPr>
        </p:nvSpPr>
        <p:spPr>
          <a:xfrm>
            <a:off x="977900" y="4137660"/>
            <a:ext cx="2616835" cy="1391285"/>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85750">
              <a:buFont typeface="Wingdings" panose="05000000000000000000" charset="0"/>
              <a:buChar char="Ø"/>
            </a:pPr>
            <a:r>
              <a:rPr lang="en-US" altLang="zh-CN" dirty="0">
                <a:latin typeface="Times New Roman" panose="02020603050405020304" charset="0"/>
                <a:cs typeface="Times New Roman" panose="02020603050405020304" charset="0"/>
              </a:rPr>
              <a:t>Easy Sign-Up via WeChat</a:t>
            </a:r>
          </a:p>
          <a:p>
            <a:pPr marL="285750" indent="-285750">
              <a:buFont typeface="Wingdings" panose="05000000000000000000" charset="0"/>
              <a:buChar char="Ø"/>
            </a:pPr>
            <a:r>
              <a:rPr lang="en-US" altLang="zh-CN" dirty="0">
                <a:latin typeface="Times New Roman" panose="02020603050405020304" charset="0"/>
                <a:cs typeface="Times New Roman" panose="02020603050405020304" charset="0"/>
              </a:rPr>
              <a:t>Seamless Integration (Mini Program)</a:t>
            </a:r>
          </a:p>
          <a:p>
            <a:pPr marL="285750" indent="-285750">
              <a:buFont typeface="Wingdings" panose="05000000000000000000" charset="0"/>
              <a:buChar char="Ø"/>
            </a:pPr>
            <a:r>
              <a:rPr lang="en-US" altLang="zh-CN" dirty="0">
                <a:latin typeface="Times New Roman" panose="02020603050405020304" charset="0"/>
                <a:cs typeface="Times New Roman" panose="02020603050405020304" charset="0"/>
              </a:rPr>
              <a:t>Viral Spread &amp; Low-Cost Sharing via WeChat</a:t>
            </a:r>
          </a:p>
        </p:txBody>
      </p:sp>
      <p:sp>
        <p:nvSpPr>
          <p:cNvPr id="95" name="文本框 29">
            <a:extLst>
              <a:ext uri="{FF2B5EF4-FFF2-40B4-BE49-F238E27FC236}">
                <a16:creationId xmlns:a16="http://schemas.microsoft.com/office/drawing/2014/main" id="{4AA25791-DB89-DA40-8F26-26699A323C2E}"/>
              </a:ext>
            </a:extLst>
          </p:cNvPr>
          <p:cNvSpPr txBox="1"/>
          <p:nvPr>
            <p:custDataLst>
              <p:tags r:id="rId10"/>
            </p:custDataLst>
          </p:nvPr>
        </p:nvSpPr>
        <p:spPr>
          <a:xfrm>
            <a:off x="4011295" y="4137660"/>
            <a:ext cx="2580640" cy="2295525"/>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85750">
              <a:buFont typeface="Wingdings" panose="05000000000000000000" charset="0"/>
              <a:buChar char="Ø"/>
            </a:pPr>
            <a:r>
              <a:rPr lang="en-US" altLang="zh-CN" dirty="0">
                <a:latin typeface="Times New Roman" panose="02020603050405020304" charset="0"/>
                <a:cs typeface="Times New Roman" panose="02020603050405020304" charset="0"/>
              </a:rPr>
              <a:t>User Motivation: Price Savings &gt; Social Effort</a:t>
            </a:r>
          </a:p>
          <a:p>
            <a:pPr marL="285750" indent="-285750">
              <a:buFont typeface="Wingdings" panose="05000000000000000000" charset="0"/>
              <a:buChar char="Ø"/>
            </a:pPr>
            <a:r>
              <a:rPr lang="en-US" altLang="zh-CN" dirty="0">
                <a:latin typeface="Times New Roman" panose="02020603050405020304" charset="0"/>
                <a:cs typeface="Times New Roman" panose="02020603050405020304" charset="0"/>
              </a:rPr>
              <a:t>Target: Price-Sensitive "Sinking Market"</a:t>
            </a:r>
          </a:p>
          <a:p>
            <a:pPr marL="285750" indent="-285750">
              <a:buFont typeface="Wingdings" panose="05000000000000000000" charset="0"/>
              <a:buChar char="Ø"/>
            </a:pPr>
            <a:r>
              <a:rPr lang="en-US" altLang="zh-CN" dirty="0">
                <a:latin typeface="Times New Roman" panose="02020603050405020304" charset="0"/>
                <a:cs typeface="Times New Roman" panose="02020603050405020304" charset="0"/>
              </a:rPr>
              <a:t>Amplified by Tight Social Circles</a:t>
            </a:r>
          </a:p>
        </p:txBody>
      </p:sp>
      <p:sp>
        <p:nvSpPr>
          <p:cNvPr id="96" name="矩形: 圆角 5">
            <a:extLst>
              <a:ext uri="{FF2B5EF4-FFF2-40B4-BE49-F238E27FC236}">
                <a16:creationId xmlns:a16="http://schemas.microsoft.com/office/drawing/2014/main" id="{FE38097C-C6FF-CF49-AD7B-EDCBCAF0C0C0}"/>
              </a:ext>
            </a:extLst>
          </p:cNvPr>
          <p:cNvSpPr/>
          <p:nvPr>
            <p:custDataLst>
              <p:tags r:id="rId11"/>
            </p:custDataLst>
          </p:nvPr>
        </p:nvSpPr>
        <p:spPr>
          <a:xfrm>
            <a:off x="7078980" y="3280410"/>
            <a:ext cx="4312920" cy="3242310"/>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形状 47">
            <a:extLst>
              <a:ext uri="{FF2B5EF4-FFF2-40B4-BE49-F238E27FC236}">
                <a16:creationId xmlns:a16="http://schemas.microsoft.com/office/drawing/2014/main" id="{B6897F70-A53C-8E41-A793-1415430B7FA5}"/>
              </a:ext>
            </a:extLst>
          </p:cNvPr>
          <p:cNvSpPr/>
          <p:nvPr>
            <p:custDataLst>
              <p:tags r:id="rId12"/>
            </p:custDataLst>
          </p:nvPr>
        </p:nvSpPr>
        <p:spPr>
          <a:xfrm>
            <a:off x="10937875" y="3268980"/>
            <a:ext cx="454025" cy="386715"/>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8" name="文本框 36">
            <a:extLst>
              <a:ext uri="{FF2B5EF4-FFF2-40B4-BE49-F238E27FC236}">
                <a16:creationId xmlns:a16="http://schemas.microsoft.com/office/drawing/2014/main" id="{DEBCBDDE-60C1-D546-9A3A-605C9DD95FED}"/>
              </a:ext>
            </a:extLst>
          </p:cNvPr>
          <p:cNvSpPr txBox="1"/>
          <p:nvPr>
            <p:custDataLst>
              <p:tags r:id="rId13"/>
            </p:custDataLst>
          </p:nvPr>
        </p:nvSpPr>
        <p:spPr>
          <a:xfrm>
            <a:off x="7192010" y="3315970"/>
            <a:ext cx="3411220" cy="82994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Social E-commerce Fission Growth Model</a:t>
            </a:r>
          </a:p>
        </p:txBody>
      </p:sp>
      <p:sp>
        <p:nvSpPr>
          <p:cNvPr id="99" name="文本框 38">
            <a:extLst>
              <a:ext uri="{FF2B5EF4-FFF2-40B4-BE49-F238E27FC236}">
                <a16:creationId xmlns:a16="http://schemas.microsoft.com/office/drawing/2014/main" id="{5FDEB93C-D600-EB4E-AA0C-9003C9625C4C}"/>
              </a:ext>
            </a:extLst>
          </p:cNvPr>
          <p:cNvSpPr txBox="1"/>
          <p:nvPr>
            <p:custDataLst>
              <p:tags r:id="rId14"/>
            </p:custDataLst>
          </p:nvPr>
        </p:nvSpPr>
        <p:spPr>
          <a:xfrm>
            <a:off x="7294880" y="4140200"/>
            <a:ext cx="4118610" cy="2292350"/>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85750">
              <a:buFont typeface="Wingdings" panose="05000000000000000000" charset="0"/>
              <a:buChar char="Ø"/>
            </a:pPr>
            <a:r>
              <a:rPr lang="en-US" altLang="zh-CN" dirty="0">
                <a:latin typeface="Times New Roman" panose="02020603050405020304" charset="0"/>
                <a:cs typeface="Times New Roman" panose="02020603050405020304" charset="0"/>
              </a:rPr>
              <a:t>Key Tactics: Employs viral mechanics like Bargain Slash, sharing red packets, and group buying with acquaintances.</a:t>
            </a:r>
          </a:p>
          <a:p>
            <a:pPr marL="285750" indent="-285750">
              <a:buFont typeface="Wingdings" panose="05000000000000000000" charset="0"/>
              <a:buChar char="Ø"/>
            </a:pPr>
            <a:r>
              <a:rPr lang="en-US" altLang="zh-CN" dirty="0">
                <a:latin typeface="Times New Roman" panose="02020603050405020304" charset="0"/>
                <a:cs typeface="Times New Roman" panose="02020603050405020304" charset="0"/>
              </a:rPr>
              <a:t>Outcome: reducing Customer Acquisition Cost (CAC).</a:t>
            </a:r>
          </a:p>
        </p:txBody>
      </p:sp>
      <p:sp>
        <p:nvSpPr>
          <p:cNvPr id="100" name="文本框 44">
            <a:extLst>
              <a:ext uri="{FF2B5EF4-FFF2-40B4-BE49-F238E27FC236}">
                <a16:creationId xmlns:a16="http://schemas.microsoft.com/office/drawing/2014/main" id="{07B3A793-3D05-864A-A2E1-BCE2AB264B0E}"/>
              </a:ext>
            </a:extLst>
          </p:cNvPr>
          <p:cNvSpPr txBox="1"/>
          <p:nvPr>
            <p:custDataLst>
              <p:tags r:id="rId15"/>
            </p:custDataLst>
          </p:nvPr>
        </p:nvSpPr>
        <p:spPr>
          <a:xfrm>
            <a:off x="10937820" y="3286482"/>
            <a:ext cx="571211" cy="368300"/>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03</a:t>
            </a:r>
            <a:endParaRPr lang="zh-CN" altLang="en-US" dirty="0">
              <a:solidFill>
                <a:schemeClr val="bg1"/>
              </a:solidFill>
              <a:latin typeface="Bauhaus 93" panose="04030905020B02020C02" pitchFamily="82" charset="0"/>
            </a:endParaRPr>
          </a:p>
        </p:txBody>
      </p:sp>
      <p:pic>
        <p:nvPicPr>
          <p:cNvPr id="101" name="图形 64">
            <a:extLst>
              <a:ext uri="{FF2B5EF4-FFF2-40B4-BE49-F238E27FC236}">
                <a16:creationId xmlns:a16="http://schemas.microsoft.com/office/drawing/2014/main" id="{FD612279-9E78-6344-BA76-24630F1B335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772775" y="5929630"/>
            <a:ext cx="508635" cy="484505"/>
          </a:xfrm>
          <a:prstGeom prst="rect">
            <a:avLst/>
          </a:prstGeom>
        </p:spPr>
      </p:pic>
      <p:pic>
        <p:nvPicPr>
          <p:cNvPr id="102" name="图形 66">
            <a:extLst>
              <a:ext uri="{FF2B5EF4-FFF2-40B4-BE49-F238E27FC236}">
                <a16:creationId xmlns:a16="http://schemas.microsoft.com/office/drawing/2014/main" id="{54B3B639-30DA-BB48-B69E-2A2078033D8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69496" y="5994998"/>
            <a:ext cx="422549" cy="422549"/>
          </a:xfrm>
          <a:prstGeom prst="rect">
            <a:avLst/>
          </a:prstGeom>
        </p:spPr>
      </p:pic>
      <p:pic>
        <p:nvPicPr>
          <p:cNvPr id="103" name="图形 62">
            <a:extLst>
              <a:ext uri="{FF2B5EF4-FFF2-40B4-BE49-F238E27FC236}">
                <a16:creationId xmlns:a16="http://schemas.microsoft.com/office/drawing/2014/main" id="{78E2B8C0-5BF8-834E-8ADE-72CBA336104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980753" y="5956591"/>
            <a:ext cx="430577" cy="430577"/>
          </a:xfrm>
          <a:prstGeom prst="rect">
            <a:avLst/>
          </a:prstGeom>
        </p:spPr>
      </p:pic>
      <p:sp>
        <p:nvSpPr>
          <p:cNvPr id="104" name="Slide Number Placeholder 1">
            <a:extLst>
              <a:ext uri="{FF2B5EF4-FFF2-40B4-BE49-F238E27FC236}">
                <a16:creationId xmlns:a16="http://schemas.microsoft.com/office/drawing/2014/main" id="{BFFC2871-5135-004A-867F-0096C48A1667}"/>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10</a:t>
            </a:fld>
            <a:endParaRPr lang="zh-CN" altLang="en-US" dirty="0"/>
          </a:p>
        </p:txBody>
      </p:sp>
    </p:spTree>
    <p:extLst>
      <p:ext uri="{BB962C8B-B14F-4D97-AF65-F5344CB8AC3E}">
        <p14:creationId xmlns:p14="http://schemas.microsoft.com/office/powerpoint/2010/main" val="144241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a:xfrm>
            <a:off x="530940" y="170629"/>
            <a:ext cx="9873147" cy="488181"/>
          </a:xfrm>
        </p:spPr>
        <p:txBody>
          <a:bodyPr/>
          <a:lstStyle/>
          <a:p>
            <a:r>
              <a:rPr lang="en-US" altLang="zh-CN" dirty="0"/>
              <a:t>2</a:t>
            </a:r>
            <a:r>
              <a:rPr lang="en-CN" dirty="0"/>
              <a:t>.</a:t>
            </a:r>
            <a:r>
              <a:rPr lang="en-US" dirty="0"/>
              <a:t>1.3</a:t>
            </a:r>
            <a:r>
              <a:rPr lang="en-CN" dirty="0"/>
              <a:t> In</a:t>
            </a:r>
            <a:r>
              <a:rPr lang="en-US" dirty="0"/>
              <a:t>direct Network Effects </a:t>
            </a:r>
          </a:p>
        </p:txBody>
      </p:sp>
      <p:sp>
        <p:nvSpPr>
          <p:cNvPr id="67" name="圆角矩形 30">
            <a:extLst>
              <a:ext uri="{FF2B5EF4-FFF2-40B4-BE49-F238E27FC236}">
                <a16:creationId xmlns:a16="http://schemas.microsoft.com/office/drawing/2014/main" id="{DA4AC1DB-2415-094B-8ACF-80C3DF0BA9F5}"/>
              </a:ext>
            </a:extLst>
          </p:cNvPr>
          <p:cNvSpPr/>
          <p:nvPr/>
        </p:nvSpPr>
        <p:spPr>
          <a:xfrm>
            <a:off x="7770495" y="1179195"/>
            <a:ext cx="3578225" cy="4307840"/>
          </a:xfrm>
          <a:prstGeom prst="roundRect">
            <a:avLst>
              <a:gd name="adj" fmla="val 7731"/>
            </a:avLst>
          </a:prstGeom>
          <a:noFill/>
          <a:ln w="28575">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矩形: 圆角 3">
            <a:extLst>
              <a:ext uri="{FF2B5EF4-FFF2-40B4-BE49-F238E27FC236}">
                <a16:creationId xmlns:a16="http://schemas.microsoft.com/office/drawing/2014/main" id="{FDEC8328-350F-7B4A-8972-90D1F81E6863}"/>
              </a:ext>
            </a:extLst>
          </p:cNvPr>
          <p:cNvSpPr/>
          <p:nvPr/>
        </p:nvSpPr>
        <p:spPr>
          <a:xfrm>
            <a:off x="-13338" y="5153892"/>
            <a:ext cx="12205338" cy="1704109"/>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69" name="矩形: 圆角 7">
            <a:extLst>
              <a:ext uri="{FF2B5EF4-FFF2-40B4-BE49-F238E27FC236}">
                <a16:creationId xmlns:a16="http://schemas.microsoft.com/office/drawing/2014/main" id="{5258B4E8-B537-474A-A8E9-3AEB3B833421}"/>
              </a:ext>
            </a:extLst>
          </p:cNvPr>
          <p:cNvSpPr/>
          <p:nvPr/>
        </p:nvSpPr>
        <p:spPr>
          <a:xfrm>
            <a:off x="702945" y="1099820"/>
            <a:ext cx="10756900" cy="5591810"/>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attract flow</a:t>
            </a:r>
            <a:endParaRPr lang="zh-CN" altLang="en-US" dirty="0"/>
          </a:p>
        </p:txBody>
      </p:sp>
      <p:sp>
        <p:nvSpPr>
          <p:cNvPr id="70" name="文本框 32">
            <a:extLst>
              <a:ext uri="{FF2B5EF4-FFF2-40B4-BE49-F238E27FC236}">
                <a16:creationId xmlns:a16="http://schemas.microsoft.com/office/drawing/2014/main" id="{8DF1F92C-B3A7-1240-AC29-9160449154E2}"/>
              </a:ext>
            </a:extLst>
          </p:cNvPr>
          <p:cNvSpPr txBox="1"/>
          <p:nvPr/>
        </p:nvSpPr>
        <p:spPr>
          <a:xfrm>
            <a:off x="7455535" y="1252855"/>
            <a:ext cx="1456690"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Demand Aggregation</a:t>
            </a:r>
          </a:p>
        </p:txBody>
      </p:sp>
      <p:cxnSp>
        <p:nvCxnSpPr>
          <p:cNvPr id="71" name="直接箭头连接符 35">
            <a:extLst>
              <a:ext uri="{FF2B5EF4-FFF2-40B4-BE49-F238E27FC236}">
                <a16:creationId xmlns:a16="http://schemas.microsoft.com/office/drawing/2014/main" id="{8AF70D5B-640B-6140-8E96-AB20FCE09720}"/>
              </a:ext>
            </a:extLst>
          </p:cNvPr>
          <p:cNvCxnSpPr>
            <a:stCxn id="86" idx="1"/>
            <a:endCxn id="70" idx="3"/>
          </p:cNvCxnSpPr>
          <p:nvPr/>
        </p:nvCxnSpPr>
        <p:spPr>
          <a:xfrm flipH="1" flipV="1">
            <a:off x="8912225" y="1553210"/>
            <a:ext cx="525780" cy="30226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2" name="直接箭头连接符 37">
            <a:extLst>
              <a:ext uri="{FF2B5EF4-FFF2-40B4-BE49-F238E27FC236}">
                <a16:creationId xmlns:a16="http://schemas.microsoft.com/office/drawing/2014/main" id="{343F8A74-9301-A743-9740-EE7BB2E6EF33}"/>
              </a:ext>
            </a:extLst>
          </p:cNvPr>
          <p:cNvCxnSpPr>
            <a:stCxn id="86" idx="1"/>
            <a:endCxn id="73" idx="3"/>
          </p:cNvCxnSpPr>
          <p:nvPr/>
        </p:nvCxnSpPr>
        <p:spPr>
          <a:xfrm flipH="1">
            <a:off x="8912225" y="1855470"/>
            <a:ext cx="525780" cy="556895"/>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73" name="文本框 39">
            <a:extLst>
              <a:ext uri="{FF2B5EF4-FFF2-40B4-BE49-F238E27FC236}">
                <a16:creationId xmlns:a16="http://schemas.microsoft.com/office/drawing/2014/main" id="{3336D6DF-48EB-8947-8807-6BF16278B656}"/>
              </a:ext>
            </a:extLst>
          </p:cNvPr>
          <p:cNvSpPr txBox="1"/>
          <p:nvPr/>
        </p:nvSpPr>
        <p:spPr>
          <a:xfrm>
            <a:off x="7448550" y="2112010"/>
            <a:ext cx="146367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Attract more merchants</a:t>
            </a:r>
          </a:p>
        </p:txBody>
      </p:sp>
      <p:sp>
        <p:nvSpPr>
          <p:cNvPr id="74" name="文本框 40">
            <a:extLst>
              <a:ext uri="{FF2B5EF4-FFF2-40B4-BE49-F238E27FC236}">
                <a16:creationId xmlns:a16="http://schemas.microsoft.com/office/drawing/2014/main" id="{A8FBF4F7-FA18-C744-BB6F-7D143FE3CEF9}"/>
              </a:ext>
            </a:extLst>
          </p:cNvPr>
          <p:cNvSpPr txBox="1"/>
          <p:nvPr/>
        </p:nvSpPr>
        <p:spPr>
          <a:xfrm>
            <a:off x="4323080" y="125984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Mass production by merchants</a:t>
            </a:r>
          </a:p>
        </p:txBody>
      </p:sp>
      <p:cxnSp>
        <p:nvCxnSpPr>
          <p:cNvPr id="75" name="直接箭头连接符 41">
            <a:extLst>
              <a:ext uri="{FF2B5EF4-FFF2-40B4-BE49-F238E27FC236}">
                <a16:creationId xmlns:a16="http://schemas.microsoft.com/office/drawing/2014/main" id="{3F1100E9-2F38-4A47-9339-B0261D27522F}"/>
              </a:ext>
            </a:extLst>
          </p:cNvPr>
          <p:cNvCxnSpPr>
            <a:stCxn id="70" idx="1"/>
            <a:endCxn id="74" idx="3"/>
          </p:cNvCxnSpPr>
          <p:nvPr/>
        </p:nvCxnSpPr>
        <p:spPr>
          <a:xfrm flipH="1">
            <a:off x="6859905" y="1553210"/>
            <a:ext cx="595630" cy="6985"/>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6" name="直接箭头连接符 42">
            <a:extLst>
              <a:ext uri="{FF2B5EF4-FFF2-40B4-BE49-F238E27FC236}">
                <a16:creationId xmlns:a16="http://schemas.microsoft.com/office/drawing/2014/main" id="{1782866B-B787-054C-A401-10B6DBA2E610}"/>
              </a:ext>
            </a:extLst>
          </p:cNvPr>
          <p:cNvCxnSpPr>
            <a:stCxn id="73" idx="1"/>
            <a:endCxn id="78" idx="3"/>
          </p:cNvCxnSpPr>
          <p:nvPr/>
        </p:nvCxnSpPr>
        <p:spPr>
          <a:xfrm flipH="1">
            <a:off x="6864985" y="2412365"/>
            <a:ext cx="583565" cy="508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77" name="圆角矩形 53">
            <a:extLst>
              <a:ext uri="{FF2B5EF4-FFF2-40B4-BE49-F238E27FC236}">
                <a16:creationId xmlns:a16="http://schemas.microsoft.com/office/drawing/2014/main" id="{25A32DD5-C1FD-F747-8A95-D1F2D93E3208}"/>
              </a:ext>
            </a:extLst>
          </p:cNvPr>
          <p:cNvSpPr/>
          <p:nvPr/>
        </p:nvSpPr>
        <p:spPr>
          <a:xfrm>
            <a:off x="873125" y="1155065"/>
            <a:ext cx="10475595" cy="2100580"/>
          </a:xfrm>
          <a:prstGeom prst="roundRect">
            <a:avLst>
              <a:gd name="adj" fmla="val 7731"/>
            </a:avLst>
          </a:prstGeom>
          <a:noFill/>
          <a:ln w="28575"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8" name="文本框 43">
            <a:extLst>
              <a:ext uri="{FF2B5EF4-FFF2-40B4-BE49-F238E27FC236}">
                <a16:creationId xmlns:a16="http://schemas.microsoft.com/office/drawing/2014/main" id="{D1F471D5-F2F2-D848-9F4D-C8ED0DFB663B}"/>
              </a:ext>
            </a:extLst>
          </p:cNvPr>
          <p:cNvSpPr txBox="1"/>
          <p:nvPr/>
        </p:nvSpPr>
        <p:spPr>
          <a:xfrm>
            <a:off x="4328160" y="211709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Stronger competition among merchants</a:t>
            </a:r>
          </a:p>
        </p:txBody>
      </p:sp>
      <p:cxnSp>
        <p:nvCxnSpPr>
          <p:cNvPr id="79" name="直接箭头连接符 45">
            <a:extLst>
              <a:ext uri="{FF2B5EF4-FFF2-40B4-BE49-F238E27FC236}">
                <a16:creationId xmlns:a16="http://schemas.microsoft.com/office/drawing/2014/main" id="{B97BAA6B-1B6B-7B49-9977-BCFB5A38C492}"/>
              </a:ext>
            </a:extLst>
          </p:cNvPr>
          <p:cNvCxnSpPr>
            <a:endCxn id="81" idx="3"/>
          </p:cNvCxnSpPr>
          <p:nvPr/>
        </p:nvCxnSpPr>
        <p:spPr>
          <a:xfrm flipH="1">
            <a:off x="4011295" y="1488440"/>
            <a:ext cx="311785" cy="51816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80" name="直接箭头连接符 46">
            <a:extLst>
              <a:ext uri="{FF2B5EF4-FFF2-40B4-BE49-F238E27FC236}">
                <a16:creationId xmlns:a16="http://schemas.microsoft.com/office/drawing/2014/main" id="{E5240686-0E99-2240-88B9-3BC5F15BEBF8}"/>
              </a:ext>
            </a:extLst>
          </p:cNvPr>
          <p:cNvCxnSpPr>
            <a:stCxn id="78" idx="1"/>
            <a:endCxn id="81" idx="3"/>
          </p:cNvCxnSpPr>
          <p:nvPr/>
        </p:nvCxnSpPr>
        <p:spPr>
          <a:xfrm flipH="1" flipV="1">
            <a:off x="4011295" y="2006600"/>
            <a:ext cx="316865" cy="410845"/>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81" name="文本框 48">
            <a:extLst>
              <a:ext uri="{FF2B5EF4-FFF2-40B4-BE49-F238E27FC236}">
                <a16:creationId xmlns:a16="http://schemas.microsoft.com/office/drawing/2014/main" id="{7D0D0E59-1310-6A46-B8C1-04C00A36F3A5}"/>
              </a:ext>
            </a:extLst>
          </p:cNvPr>
          <p:cNvSpPr txBox="1"/>
          <p:nvPr/>
        </p:nvSpPr>
        <p:spPr>
          <a:xfrm>
            <a:off x="2787650" y="1283335"/>
            <a:ext cx="1223645" cy="144653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Diversifica-tion of products &amp; low prices</a:t>
            </a:r>
          </a:p>
        </p:txBody>
      </p:sp>
      <p:cxnSp>
        <p:nvCxnSpPr>
          <p:cNvPr id="82" name="直接箭头连接符 49">
            <a:extLst>
              <a:ext uri="{FF2B5EF4-FFF2-40B4-BE49-F238E27FC236}">
                <a16:creationId xmlns:a16="http://schemas.microsoft.com/office/drawing/2014/main" id="{C8FCA7F3-B826-4143-9065-8FA99AFAAE88}"/>
              </a:ext>
            </a:extLst>
          </p:cNvPr>
          <p:cNvCxnSpPr/>
          <p:nvPr/>
        </p:nvCxnSpPr>
        <p:spPr>
          <a:xfrm flipH="1">
            <a:off x="2470785" y="2006600"/>
            <a:ext cx="316865" cy="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83" name="文本框 52">
            <a:extLst>
              <a:ext uri="{FF2B5EF4-FFF2-40B4-BE49-F238E27FC236}">
                <a16:creationId xmlns:a16="http://schemas.microsoft.com/office/drawing/2014/main" id="{466D5D71-840F-C745-8FCE-F974C49604D0}"/>
              </a:ext>
            </a:extLst>
          </p:cNvPr>
          <p:cNvSpPr txBox="1"/>
          <p:nvPr/>
        </p:nvSpPr>
        <p:spPr>
          <a:xfrm>
            <a:off x="1071245" y="1576705"/>
            <a:ext cx="139954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84" name="文本框 55">
            <a:extLst>
              <a:ext uri="{FF2B5EF4-FFF2-40B4-BE49-F238E27FC236}">
                <a16:creationId xmlns:a16="http://schemas.microsoft.com/office/drawing/2014/main" id="{5196A317-41F7-F54A-BA57-C8B384A6FFF7}"/>
              </a:ext>
            </a:extLst>
          </p:cNvPr>
          <p:cNvSpPr txBox="1"/>
          <p:nvPr/>
        </p:nvSpPr>
        <p:spPr>
          <a:xfrm>
            <a:off x="995680" y="2733040"/>
            <a:ext cx="4938395" cy="521970"/>
          </a:xfrm>
          <a:prstGeom prst="rect">
            <a:avLst/>
          </a:prstGeom>
          <a:noFill/>
        </p:spPr>
        <p:txBody>
          <a:bodyPr wrap="square" rtlCol="0" anchor="t">
            <a:spAutoFit/>
          </a:bodyPr>
          <a:lstStyle/>
          <a:p>
            <a:r>
              <a:rPr lang="en-US" altLang="zh-CN" sz="2800">
                <a:solidFill>
                  <a:schemeClr val="tx1"/>
                </a:solidFill>
                <a:latin typeface="Times New Roman" panose="02020603050405020304" charset="0"/>
                <a:cs typeface="Times New Roman" panose="02020603050405020304" charset="0"/>
              </a:rPr>
              <a:t>C)</a:t>
            </a:r>
            <a:r>
              <a:rPr lang="en-US" altLang="zh-CN" sz="2800">
                <a:solidFill>
                  <a:schemeClr val="tx1"/>
                </a:solidFill>
                <a:latin typeface="Times New Roman" panose="02020603050405020304" charset="0"/>
                <a:cs typeface="Times New Roman" panose="02020603050405020304" charset="0"/>
                <a:sym typeface="+mn-ea"/>
              </a:rPr>
              <a:t>Customer</a:t>
            </a:r>
            <a:r>
              <a:rPr lang="en-US" altLang="zh-CN" sz="2800">
                <a:solidFill>
                  <a:schemeClr val="tx1"/>
                </a:solidFill>
                <a:latin typeface="Times New Roman" panose="02020603050405020304" charset="0"/>
                <a:cs typeface="Times New Roman" panose="02020603050405020304" charset="0"/>
              </a:rPr>
              <a:t> Rentention</a:t>
            </a:r>
          </a:p>
        </p:txBody>
      </p:sp>
      <p:sp>
        <p:nvSpPr>
          <p:cNvPr id="85" name="文本框 31">
            <a:extLst>
              <a:ext uri="{FF2B5EF4-FFF2-40B4-BE49-F238E27FC236}">
                <a16:creationId xmlns:a16="http://schemas.microsoft.com/office/drawing/2014/main" id="{9D63EA9E-6548-2946-BC9A-F67E0F07B414}"/>
              </a:ext>
            </a:extLst>
          </p:cNvPr>
          <p:cNvSpPr txBox="1"/>
          <p:nvPr/>
        </p:nvSpPr>
        <p:spPr>
          <a:xfrm>
            <a:off x="7701915" y="2764790"/>
            <a:ext cx="4231640" cy="521970"/>
          </a:xfrm>
          <a:prstGeom prst="rect">
            <a:avLst/>
          </a:prstGeom>
          <a:noFill/>
        </p:spPr>
        <p:txBody>
          <a:bodyPr wrap="square" rtlCol="0" anchor="t">
            <a:spAutoFit/>
          </a:bodyPr>
          <a:lstStyle/>
          <a:p>
            <a:r>
              <a:rPr lang="en-US" altLang="zh-CN" sz="2800">
                <a:solidFill>
                  <a:schemeClr val="tx1"/>
                </a:solidFill>
                <a:latin typeface="Times New Roman" panose="02020603050405020304" charset="0"/>
                <a:cs typeface="Times New Roman" panose="02020603050405020304" charset="0"/>
              </a:rPr>
              <a:t>B)Customer Acquisition</a:t>
            </a:r>
          </a:p>
        </p:txBody>
      </p:sp>
      <p:sp>
        <p:nvSpPr>
          <p:cNvPr id="86" name="文本框 28">
            <a:extLst>
              <a:ext uri="{FF2B5EF4-FFF2-40B4-BE49-F238E27FC236}">
                <a16:creationId xmlns:a16="http://schemas.microsoft.com/office/drawing/2014/main" id="{7E9FD9F4-5EF1-994D-8EB3-CDA01F8CDCFC}"/>
              </a:ext>
            </a:extLst>
          </p:cNvPr>
          <p:cNvSpPr txBox="1"/>
          <p:nvPr/>
        </p:nvSpPr>
        <p:spPr>
          <a:xfrm>
            <a:off x="9438005" y="1425575"/>
            <a:ext cx="164338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87" name="圆角矩形 5">
            <a:extLst>
              <a:ext uri="{FF2B5EF4-FFF2-40B4-BE49-F238E27FC236}">
                <a16:creationId xmlns:a16="http://schemas.microsoft.com/office/drawing/2014/main" id="{00812F01-50D5-1842-A47C-D3B2668C745D}"/>
              </a:ext>
            </a:extLst>
          </p:cNvPr>
          <p:cNvSpPr/>
          <p:nvPr/>
        </p:nvSpPr>
        <p:spPr>
          <a:xfrm>
            <a:off x="7404735" y="1155700"/>
            <a:ext cx="3943985" cy="2099310"/>
          </a:xfrm>
          <a:prstGeom prst="roundRect">
            <a:avLst>
              <a:gd name="adj" fmla="val 3947"/>
            </a:avLst>
          </a:prstGeom>
          <a:noFill/>
          <a:ln w="28575">
            <a:solidFill>
              <a:schemeClr val="tx1"/>
            </a:solidFill>
            <a:prstDash val="dash"/>
          </a:ln>
          <a:extLst>
            <a:ext uri="{909E8E84-426E-40DD-AFC4-6F175D3DCCD1}">
              <a14:hiddenFill xmlns:a14="http://schemas.microsoft.com/office/drawing/2010/main">
                <a:solidFill>
                  <a:schemeClr val="accent2">
                    <a:lumMod val="20000"/>
                    <a:lumOff val="80000"/>
                    <a:alpha val="22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8" name="矩形: 圆角 45">
            <a:extLst>
              <a:ext uri="{FF2B5EF4-FFF2-40B4-BE49-F238E27FC236}">
                <a16:creationId xmlns:a16="http://schemas.microsoft.com/office/drawing/2014/main" id="{02EE1A5E-19BA-7F4F-9CA8-93EE97192735}"/>
              </a:ext>
            </a:extLst>
          </p:cNvPr>
          <p:cNvSpPr/>
          <p:nvPr/>
        </p:nvSpPr>
        <p:spPr>
          <a:xfrm>
            <a:off x="872490" y="3370580"/>
            <a:ext cx="10475595" cy="78994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50">
            <a:extLst>
              <a:ext uri="{FF2B5EF4-FFF2-40B4-BE49-F238E27FC236}">
                <a16:creationId xmlns:a16="http://schemas.microsoft.com/office/drawing/2014/main" id="{DC521CA4-8EA6-4342-8E49-0B01A22544E8}"/>
              </a:ext>
            </a:extLst>
          </p:cNvPr>
          <p:cNvSpPr txBox="1"/>
          <p:nvPr/>
        </p:nvSpPr>
        <p:spPr>
          <a:xfrm>
            <a:off x="950595" y="3428365"/>
            <a:ext cx="10326370" cy="766445"/>
          </a:xfrm>
          <a:prstGeom prst="rect">
            <a:avLst/>
          </a:prstGeom>
          <a:noFill/>
        </p:spPr>
        <p:txBody>
          <a:bodyPr wrap="square" rtlCol="0">
            <a:noAutofit/>
          </a:bodyPr>
          <a:lstStyle/>
          <a:p>
            <a:pPr>
              <a:lnSpc>
                <a:spcPct val="130000"/>
              </a:lnSpc>
            </a:pPr>
            <a:r>
              <a:rPr lang="en-US" altLang="zh-CN" sz="2400" b="1" dirty="0">
                <a:solidFill>
                  <a:srgbClr val="FF0000"/>
                </a:solidFill>
                <a:latin typeface="Times New Roman" panose="02020603050405020304" charset="0"/>
                <a:ea typeface="思源黑体 CN Medium" panose="020B0600000000000000" pitchFamily="34" charset="-122"/>
                <a:cs typeface="Times New Roman" panose="02020603050405020304" charset="0"/>
              </a:rPr>
              <a:t>User Retention Strategy</a:t>
            </a:r>
          </a:p>
          <a:p>
            <a:pPr>
              <a:lnSpc>
                <a:spcPct val="130000"/>
              </a:lnSpc>
            </a:pPr>
            <a:endParaRPr lang="en-US" altLang="zh-CN" sz="2400" b="1" dirty="0">
              <a:solidFill>
                <a:srgbClr val="FF0000"/>
              </a:solidFill>
              <a:latin typeface="Times New Roman" panose="02020603050405020304" charset="0"/>
              <a:ea typeface="思源黑体 CN Medium" panose="020B0600000000000000" pitchFamily="34" charset="-122"/>
              <a:cs typeface="Times New Roman" panose="02020603050405020304" charset="0"/>
            </a:endParaRPr>
          </a:p>
        </p:txBody>
      </p:sp>
      <p:sp>
        <p:nvSpPr>
          <p:cNvPr id="90" name="文本框 15">
            <a:extLst>
              <a:ext uri="{FF2B5EF4-FFF2-40B4-BE49-F238E27FC236}">
                <a16:creationId xmlns:a16="http://schemas.microsoft.com/office/drawing/2014/main" id="{57C610BA-4411-0E43-9301-E055CB52AF2A}"/>
              </a:ext>
            </a:extLst>
          </p:cNvPr>
          <p:cNvSpPr txBox="1"/>
          <p:nvPr/>
        </p:nvSpPr>
        <p:spPr>
          <a:xfrm>
            <a:off x="4507865" y="3590290"/>
            <a:ext cx="1942465" cy="352425"/>
          </a:xfrm>
          <a:prstGeom prst="roundRect">
            <a:avLst/>
          </a:prstGeom>
          <a:solidFill>
            <a:srgbClr val="F40009"/>
          </a:solid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bg1"/>
                </a:solidFill>
                <a:latin typeface="Times New Roman" panose="02020603050405020304" charset="0"/>
                <a:cs typeface="Times New Roman" panose="02020603050405020304" charset="0"/>
                <a:sym typeface="+mn-ea"/>
              </a:rPr>
              <a:t>Low Price Focus</a:t>
            </a:r>
          </a:p>
        </p:txBody>
      </p:sp>
      <p:sp>
        <p:nvSpPr>
          <p:cNvPr id="91" name="文本框 20">
            <a:extLst>
              <a:ext uri="{FF2B5EF4-FFF2-40B4-BE49-F238E27FC236}">
                <a16:creationId xmlns:a16="http://schemas.microsoft.com/office/drawing/2014/main" id="{BBFF72BE-FEA0-9847-9D89-ED62C8498EDA}"/>
              </a:ext>
            </a:extLst>
          </p:cNvPr>
          <p:cNvSpPr txBox="1"/>
          <p:nvPr/>
        </p:nvSpPr>
        <p:spPr>
          <a:xfrm>
            <a:off x="7454900" y="3606800"/>
            <a:ext cx="3747770" cy="352425"/>
          </a:xfrm>
          <a:prstGeom prst="roundRect">
            <a:avLst/>
          </a:prstGeom>
          <a:solidFill>
            <a:srgbClr val="F40009"/>
          </a:solid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bg1"/>
                </a:solidFill>
                <a:latin typeface="Times New Roman" panose="02020603050405020304" charset="0"/>
                <a:cs typeface="Times New Roman" panose="02020603050405020304" charset="0"/>
                <a:sym typeface="+mn-ea"/>
              </a:rPr>
              <a:t>Gamification &amp; Real Rewards </a:t>
            </a:r>
          </a:p>
        </p:txBody>
      </p:sp>
      <p:sp>
        <p:nvSpPr>
          <p:cNvPr id="92" name="十字形 24">
            <a:extLst>
              <a:ext uri="{FF2B5EF4-FFF2-40B4-BE49-F238E27FC236}">
                <a16:creationId xmlns:a16="http://schemas.microsoft.com/office/drawing/2014/main" id="{DF09D032-F51A-DA41-8A53-B0567E4EBBD5}"/>
              </a:ext>
            </a:extLst>
          </p:cNvPr>
          <p:cNvSpPr/>
          <p:nvPr/>
        </p:nvSpPr>
        <p:spPr>
          <a:xfrm>
            <a:off x="6716395" y="3555365"/>
            <a:ext cx="472440" cy="460375"/>
          </a:xfrm>
          <a:prstGeom prst="plus">
            <a:avLst>
              <a:gd name="adj" fmla="val 40551"/>
            </a:avLst>
          </a:prstGeom>
          <a:solidFill>
            <a:srgbClr val="F40009">
              <a:alpha val="23000"/>
            </a:srgbClr>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文本框 27">
            <a:extLst>
              <a:ext uri="{FF2B5EF4-FFF2-40B4-BE49-F238E27FC236}">
                <a16:creationId xmlns:a16="http://schemas.microsoft.com/office/drawing/2014/main" id="{06B4002F-13CF-DC40-B7D4-F3BE9D52F57F}"/>
              </a:ext>
            </a:extLst>
          </p:cNvPr>
          <p:cNvSpPr txBox="1"/>
          <p:nvPr/>
        </p:nvSpPr>
        <p:spPr>
          <a:xfrm>
            <a:off x="950595" y="4159250"/>
            <a:ext cx="6096000" cy="570865"/>
          </a:xfrm>
          <a:prstGeom prst="rect">
            <a:avLst/>
          </a:prstGeom>
          <a:noFill/>
        </p:spPr>
        <p:txBody>
          <a:bodyPr wrap="square" rtlCol="0" anchor="t">
            <a:spAutoFit/>
          </a:bodyPr>
          <a:lstStyle/>
          <a:p>
            <a:pPr>
              <a:lnSpc>
                <a:spcPct val="130000"/>
              </a:lnSpc>
            </a:pPr>
            <a:r>
              <a:rPr lang="en-US" altLang="zh-CN" sz="2400" b="1" dirty="0">
                <a:solidFill>
                  <a:srgbClr val="FF0000"/>
                </a:solidFill>
                <a:latin typeface="Times New Roman" panose="02020603050405020304" charset="0"/>
                <a:ea typeface="思源黑体 CN Medium" panose="020B0600000000000000" pitchFamily="34" charset="-122"/>
                <a:cs typeface="Times New Roman" panose="02020603050405020304" charset="0"/>
                <a:sym typeface="+mn-ea"/>
              </a:rPr>
              <a:t>Network Effects Evolution</a:t>
            </a:r>
          </a:p>
        </p:txBody>
      </p:sp>
      <p:sp>
        <p:nvSpPr>
          <p:cNvPr id="94" name="文本框 36">
            <a:extLst>
              <a:ext uri="{FF2B5EF4-FFF2-40B4-BE49-F238E27FC236}">
                <a16:creationId xmlns:a16="http://schemas.microsoft.com/office/drawing/2014/main" id="{4FDE0E44-939B-AE45-BFF7-C9E4B69D5D25}"/>
              </a:ext>
            </a:extLst>
          </p:cNvPr>
          <p:cNvSpPr txBox="1"/>
          <p:nvPr/>
        </p:nvSpPr>
        <p:spPr>
          <a:xfrm>
            <a:off x="4850130" y="4801235"/>
            <a:ext cx="2207895" cy="678815"/>
          </a:xfrm>
          <a:prstGeom prst="roundRect">
            <a:avLst/>
          </a:prstGeom>
          <a:solidFill>
            <a:srgbClr val="F40009"/>
          </a:solid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sz="2000" b="1" dirty="0">
                <a:solidFill>
                  <a:schemeClr val="bg1"/>
                </a:solidFill>
                <a:latin typeface="Times New Roman" panose="02020603050405020304" charset="0"/>
                <a:cs typeface="Times New Roman" panose="02020603050405020304" charset="0"/>
                <a:sym typeface="+mn-ea"/>
              </a:rPr>
              <a:t>Enhancing User Value</a:t>
            </a:r>
          </a:p>
        </p:txBody>
      </p:sp>
      <p:sp>
        <p:nvSpPr>
          <p:cNvPr id="95" name="文本框 38">
            <a:extLst>
              <a:ext uri="{FF2B5EF4-FFF2-40B4-BE49-F238E27FC236}">
                <a16:creationId xmlns:a16="http://schemas.microsoft.com/office/drawing/2014/main" id="{3CBCC6CE-4F71-2B4D-BB53-3E4136526521}"/>
              </a:ext>
            </a:extLst>
          </p:cNvPr>
          <p:cNvSpPr txBox="1"/>
          <p:nvPr/>
        </p:nvSpPr>
        <p:spPr>
          <a:xfrm>
            <a:off x="2411095" y="5652135"/>
            <a:ext cx="1942465" cy="670560"/>
          </a:xfrm>
          <a:prstGeom prst="roundRect">
            <a:avLst/>
          </a:prstGeom>
          <a:solidFill>
            <a:srgbClr val="F40009"/>
          </a:solid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sz="2000" b="1" dirty="0">
                <a:solidFill>
                  <a:schemeClr val="bg1"/>
                </a:solidFill>
                <a:latin typeface="Times New Roman" panose="02020603050405020304" charset="0"/>
                <a:cs typeface="Times New Roman" panose="02020603050405020304" charset="0"/>
                <a:sym typeface="+mn-ea"/>
              </a:rPr>
              <a:t>"Billion Subsidies" </a:t>
            </a:r>
          </a:p>
        </p:txBody>
      </p:sp>
      <p:sp>
        <p:nvSpPr>
          <p:cNvPr id="96" name="文本框 54">
            <a:extLst>
              <a:ext uri="{FF2B5EF4-FFF2-40B4-BE49-F238E27FC236}">
                <a16:creationId xmlns:a16="http://schemas.microsoft.com/office/drawing/2014/main" id="{6849E45C-AD58-C346-9505-A895E269E4B3}"/>
              </a:ext>
            </a:extLst>
          </p:cNvPr>
          <p:cNvSpPr txBox="1"/>
          <p:nvPr/>
        </p:nvSpPr>
        <p:spPr>
          <a:xfrm>
            <a:off x="7388860" y="5706110"/>
            <a:ext cx="2207895" cy="678815"/>
          </a:xfrm>
          <a:prstGeom prst="roundRect">
            <a:avLst/>
          </a:prstGeom>
          <a:solidFill>
            <a:srgbClr val="F40009"/>
          </a:solid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sz="2000" b="1">
                <a:solidFill>
                  <a:schemeClr val="bg1"/>
                </a:solidFill>
                <a:latin typeface="Times New Roman" panose="02020603050405020304" charset="0"/>
                <a:cs typeface="Times New Roman" panose="02020603050405020304" charset="0"/>
                <a:sym typeface="+mn-ea"/>
              </a:rPr>
              <a:t>Attracting Merchants</a:t>
            </a:r>
            <a:endParaRPr lang="en-US" altLang="zh-CN" sz="2000" b="1" dirty="0">
              <a:solidFill>
                <a:schemeClr val="bg1"/>
              </a:solidFill>
              <a:latin typeface="Times New Roman" panose="02020603050405020304" charset="0"/>
              <a:cs typeface="Times New Roman" panose="02020603050405020304" charset="0"/>
              <a:sym typeface="+mn-ea"/>
            </a:endParaRPr>
          </a:p>
        </p:txBody>
      </p:sp>
      <p:sp>
        <p:nvSpPr>
          <p:cNvPr id="97" name="下弧形箭头 56">
            <a:extLst>
              <a:ext uri="{FF2B5EF4-FFF2-40B4-BE49-F238E27FC236}">
                <a16:creationId xmlns:a16="http://schemas.microsoft.com/office/drawing/2014/main" id="{EC7F888F-3F78-9C42-A5E1-FB5BC4BDEC19}"/>
              </a:ext>
            </a:extLst>
          </p:cNvPr>
          <p:cNvSpPr/>
          <p:nvPr/>
        </p:nvSpPr>
        <p:spPr>
          <a:xfrm rot="9000000">
            <a:off x="3744595" y="4929505"/>
            <a:ext cx="956945" cy="327025"/>
          </a:xfrm>
          <a:prstGeom prst="curvedUpArrow">
            <a:avLst>
              <a:gd name="adj1" fmla="val 25000"/>
              <a:gd name="adj2" fmla="val 69222"/>
              <a:gd name="adj3" fmla="val 55590"/>
            </a:avLst>
          </a:prstGeom>
          <a:solidFill>
            <a:srgbClr val="9E000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98" name="下弧形箭头 65">
            <a:extLst>
              <a:ext uri="{FF2B5EF4-FFF2-40B4-BE49-F238E27FC236}">
                <a16:creationId xmlns:a16="http://schemas.microsoft.com/office/drawing/2014/main" id="{EB97A40F-5BC6-3E45-B80F-0F4642B7720A}"/>
              </a:ext>
            </a:extLst>
          </p:cNvPr>
          <p:cNvSpPr/>
          <p:nvPr/>
        </p:nvSpPr>
        <p:spPr>
          <a:xfrm rot="12720000" flipH="1">
            <a:off x="7200900" y="4984115"/>
            <a:ext cx="956945" cy="319405"/>
          </a:xfrm>
          <a:prstGeom prst="curvedUpArrow">
            <a:avLst>
              <a:gd name="adj1" fmla="val 25000"/>
              <a:gd name="adj2" fmla="val 69222"/>
              <a:gd name="adj3" fmla="val 55590"/>
            </a:avLst>
          </a:prstGeom>
          <a:solidFill>
            <a:srgbClr val="9E000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99" name="左右箭头 67">
            <a:extLst>
              <a:ext uri="{FF2B5EF4-FFF2-40B4-BE49-F238E27FC236}">
                <a16:creationId xmlns:a16="http://schemas.microsoft.com/office/drawing/2014/main" id="{B13DF75B-B4BC-B24D-B9B5-37CA4C95143A}"/>
              </a:ext>
            </a:extLst>
          </p:cNvPr>
          <p:cNvSpPr/>
          <p:nvPr/>
        </p:nvSpPr>
        <p:spPr>
          <a:xfrm>
            <a:off x="4507865" y="5970905"/>
            <a:ext cx="2717165" cy="154940"/>
          </a:xfrm>
          <a:prstGeom prst="leftRightArrow">
            <a:avLst/>
          </a:prstGeom>
          <a:solidFill>
            <a:srgbClr val="9E000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0" name="Slide Number Placeholder 1">
            <a:extLst>
              <a:ext uri="{FF2B5EF4-FFF2-40B4-BE49-F238E27FC236}">
                <a16:creationId xmlns:a16="http://schemas.microsoft.com/office/drawing/2014/main" id="{D200229F-AB70-4048-A487-1B646D9EE084}"/>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11</a:t>
            </a:fld>
            <a:endParaRPr lang="zh-CN" altLang="en-US" dirty="0"/>
          </a:p>
        </p:txBody>
      </p:sp>
    </p:spTree>
    <p:extLst>
      <p:ext uri="{BB962C8B-B14F-4D97-AF65-F5344CB8AC3E}">
        <p14:creationId xmlns:p14="http://schemas.microsoft.com/office/powerpoint/2010/main" val="3522691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endParaRPr lang="en-CN"/>
          </a:p>
        </p:txBody>
      </p:sp>
      <p:sp>
        <p:nvSpPr>
          <p:cNvPr id="38" name="矩形 12">
            <a:extLst>
              <a:ext uri="{FF2B5EF4-FFF2-40B4-BE49-F238E27FC236}">
                <a16:creationId xmlns:a16="http://schemas.microsoft.com/office/drawing/2014/main" id="{F4F7A534-7605-DC40-8F4C-893EC8946F08}"/>
              </a:ext>
            </a:extLst>
          </p:cNvPr>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17">
            <a:extLst>
              <a:ext uri="{FF2B5EF4-FFF2-40B4-BE49-F238E27FC236}">
                <a16:creationId xmlns:a16="http://schemas.microsoft.com/office/drawing/2014/main" id="{5D80AFC3-35C3-BD40-B1FD-25A5F4CB8752}"/>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41" name="矩形 1">
            <a:extLst>
              <a:ext uri="{FF2B5EF4-FFF2-40B4-BE49-F238E27FC236}">
                <a16:creationId xmlns:a16="http://schemas.microsoft.com/office/drawing/2014/main" id="{E7DAE4FC-D202-A946-9600-22714BEE1AF1}"/>
              </a:ext>
            </a:extLst>
          </p:cNvPr>
          <p:cNvSpPr/>
          <p:nvPr/>
        </p:nvSpPr>
        <p:spPr>
          <a:xfrm>
            <a:off x="0" y="3722954"/>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56">
            <a:extLst>
              <a:ext uri="{FF2B5EF4-FFF2-40B4-BE49-F238E27FC236}">
                <a16:creationId xmlns:a16="http://schemas.microsoft.com/office/drawing/2014/main" id="{5AA7069F-A54C-384D-B768-A8E93DCB6AB1}"/>
              </a:ext>
            </a:extLst>
          </p:cNvPr>
          <p:cNvSpPr/>
          <p:nvPr/>
        </p:nvSpPr>
        <p:spPr>
          <a:xfrm>
            <a:off x="0" y="3677417"/>
            <a:ext cx="12192000" cy="87786"/>
          </a:xfrm>
          <a:prstGeom prst="rect">
            <a:avLst/>
          </a:prstGeom>
          <a:solidFill>
            <a:srgbClr val="FDE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4" name="图片 2">
            <a:extLst>
              <a:ext uri="{FF2B5EF4-FFF2-40B4-BE49-F238E27FC236}">
                <a16:creationId xmlns:a16="http://schemas.microsoft.com/office/drawing/2014/main" id="{00D81F9A-F9C4-2D42-A60C-963EA8B7DD72}"/>
              </a:ext>
            </a:extLst>
          </p:cNvPr>
          <p:cNvPicPr>
            <a:picLocks noChangeAspect="1"/>
          </p:cNvPicPr>
          <p:nvPr/>
        </p:nvPicPr>
        <p:blipFill>
          <a:blip r:embed="rId4"/>
          <a:stretch>
            <a:fillRect/>
          </a:stretch>
        </p:blipFill>
        <p:spPr>
          <a:xfrm>
            <a:off x="155552" y="4134110"/>
            <a:ext cx="11880893" cy="2312731"/>
          </a:xfrm>
          <a:prstGeom prst="rect">
            <a:avLst/>
          </a:prstGeom>
        </p:spPr>
      </p:pic>
      <p:graphicFrame>
        <p:nvGraphicFramePr>
          <p:cNvPr id="45" name="表格 26">
            <a:extLst>
              <a:ext uri="{FF2B5EF4-FFF2-40B4-BE49-F238E27FC236}">
                <a16:creationId xmlns:a16="http://schemas.microsoft.com/office/drawing/2014/main" id="{4494EBBF-B3BB-4842-9F1B-E2D3BFD70AF1}"/>
              </a:ext>
            </a:extLst>
          </p:cNvPr>
          <p:cNvGraphicFramePr>
            <a:graphicFrameLocks noGrp="1"/>
          </p:cNvGraphicFramePr>
          <p:nvPr>
            <p:extLst>
              <p:ext uri="{D42A27DB-BD31-4B8C-83A1-F6EECF244321}">
                <p14:modId xmlns:p14="http://schemas.microsoft.com/office/powerpoint/2010/main" val="1939574979"/>
              </p:ext>
            </p:extLst>
          </p:nvPr>
        </p:nvGraphicFramePr>
        <p:xfrm>
          <a:off x="700720" y="2488135"/>
          <a:ext cx="10515600" cy="702326"/>
        </p:xfrm>
        <a:graphic>
          <a:graphicData uri="http://schemas.openxmlformats.org/drawingml/2006/table">
            <a:tbl>
              <a:tblPr/>
              <a:tblGrid>
                <a:gridCol w="3505200">
                  <a:extLst>
                    <a:ext uri="{9D8B030D-6E8A-4147-A177-3AD203B41FA5}">
                      <a16:colId xmlns:a16="http://schemas.microsoft.com/office/drawing/2014/main" val="1065030319"/>
                    </a:ext>
                  </a:extLst>
                </a:gridCol>
                <a:gridCol w="3505200">
                  <a:extLst>
                    <a:ext uri="{9D8B030D-6E8A-4147-A177-3AD203B41FA5}">
                      <a16:colId xmlns:a16="http://schemas.microsoft.com/office/drawing/2014/main" val="942163191"/>
                    </a:ext>
                  </a:extLst>
                </a:gridCol>
                <a:gridCol w="3505200">
                  <a:extLst>
                    <a:ext uri="{9D8B030D-6E8A-4147-A177-3AD203B41FA5}">
                      <a16:colId xmlns:a16="http://schemas.microsoft.com/office/drawing/2014/main" val="3586106972"/>
                    </a:ext>
                  </a:extLst>
                </a:gridCol>
              </a:tblGrid>
              <a:tr h="351163">
                <a:tc>
                  <a:txBody>
                    <a:bodyPr/>
                    <a:lstStyle/>
                    <a:p>
                      <a:pPr algn="ctr"/>
                      <a:r>
                        <a:rPr lang="en" sz="2000" b="1" dirty="0">
                          <a:solidFill>
                            <a:schemeClr val="bg1"/>
                          </a:solidFill>
                          <a:effectLst/>
                          <a:latin typeface="Times New Roman" panose="02020603050405020304" pitchFamily="18" charset="0"/>
                        </a:rPr>
                        <a:t>Platform</a:t>
                      </a:r>
                      <a:endParaRPr lang="en" sz="2000" dirty="0">
                        <a:solidFill>
                          <a:schemeClr val="bg1"/>
                        </a:solidFill>
                        <a:effectLst/>
                        <a:latin typeface="Times New Roman" panose="02020603050405020304" pitchFamily="18" charset="0"/>
                      </a:endParaRPr>
                    </a:p>
                  </a:txBody>
                  <a:tcPr marL="47625" marR="47625" marT="0" marB="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b="1" dirty="0">
                          <a:solidFill>
                            <a:schemeClr val="bg1"/>
                          </a:solidFill>
                          <a:effectLst/>
                          <a:latin typeface="Times New Roman" panose="02020603050405020304" pitchFamily="18" charset="0"/>
                        </a:rPr>
                        <a:t>Profit making group</a:t>
                      </a:r>
                      <a:endParaRPr lang="en" sz="2000" dirty="0">
                        <a:solidFill>
                          <a:schemeClr val="bg1"/>
                        </a:solidFill>
                        <a:effectLst/>
                        <a:latin typeface="Times New Roman" panose="02020603050405020304" pitchFamily="18" charset="0"/>
                      </a:endParaRPr>
                    </a:p>
                  </a:txBody>
                  <a:tcPr marL="47625" marR="4762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b="1" dirty="0">
                          <a:solidFill>
                            <a:schemeClr val="bg1"/>
                          </a:solidFill>
                          <a:effectLst/>
                          <a:latin typeface="Times New Roman" panose="02020603050405020304" pitchFamily="18" charset="0"/>
                        </a:rPr>
                        <a:t>Subsidized group</a:t>
                      </a:r>
                      <a:endParaRPr lang="en" sz="2000" dirty="0">
                        <a:solidFill>
                          <a:schemeClr val="bg1"/>
                        </a:solidFill>
                        <a:effectLst/>
                        <a:latin typeface="Times New Roman" panose="02020603050405020304" pitchFamily="18" charset="0"/>
                      </a:endParaRPr>
                    </a:p>
                  </a:txBody>
                  <a:tcPr marL="47625" marR="47625" marT="0" marB="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7669538"/>
                  </a:ext>
                </a:extLst>
              </a:tr>
              <a:tr h="351163">
                <a:tc>
                  <a:txBody>
                    <a:bodyPr/>
                    <a:lstStyle/>
                    <a:p>
                      <a:pPr algn="ctr"/>
                      <a:r>
                        <a:rPr lang="en" sz="2000" dirty="0">
                          <a:solidFill>
                            <a:schemeClr val="bg1"/>
                          </a:solidFill>
                          <a:effectLst/>
                          <a:latin typeface="Times New Roman" panose="02020603050405020304" pitchFamily="18" charset="0"/>
                        </a:rPr>
                        <a:t>PDD</a:t>
                      </a:r>
                    </a:p>
                  </a:txBody>
                  <a:tcPr marL="47625" marR="47625" marT="0" marB="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dirty="0">
                          <a:solidFill>
                            <a:schemeClr val="bg1"/>
                          </a:solidFill>
                          <a:effectLst/>
                          <a:latin typeface="Times New Roman" panose="02020603050405020304" pitchFamily="18" charset="0"/>
                        </a:rPr>
                        <a:t>Merchants</a:t>
                      </a:r>
                    </a:p>
                  </a:txBody>
                  <a:tcPr marL="47625" marR="4762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dirty="0">
                          <a:solidFill>
                            <a:schemeClr val="bg1"/>
                          </a:solidFill>
                          <a:effectLst/>
                          <a:latin typeface="Times New Roman" panose="02020603050405020304" pitchFamily="18" charset="0"/>
                        </a:rPr>
                        <a:t>Consumers</a:t>
                      </a:r>
                    </a:p>
                  </a:txBody>
                  <a:tcPr marL="47625" marR="47625" marT="0" marB="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3833447"/>
                  </a:ext>
                </a:extLst>
              </a:tr>
            </a:tbl>
          </a:graphicData>
        </a:graphic>
      </p:graphicFrame>
      <p:sp>
        <p:nvSpPr>
          <p:cNvPr id="46" name="文本框 27">
            <a:extLst>
              <a:ext uri="{FF2B5EF4-FFF2-40B4-BE49-F238E27FC236}">
                <a16:creationId xmlns:a16="http://schemas.microsoft.com/office/drawing/2014/main" id="{CA19B094-1443-944A-A344-4B57CA0EDA6E}"/>
              </a:ext>
            </a:extLst>
          </p:cNvPr>
          <p:cNvSpPr txBox="1"/>
          <p:nvPr/>
        </p:nvSpPr>
        <p:spPr>
          <a:xfrm>
            <a:off x="700721" y="864458"/>
            <a:ext cx="10515599" cy="1136721"/>
          </a:xfrm>
          <a:prstGeom prst="rect">
            <a:avLst/>
          </a:prstGeom>
          <a:noFill/>
        </p:spPr>
        <p:txBody>
          <a:bodyPr wrap="square" rtlCol="0">
            <a:spAutoFit/>
          </a:bodyPr>
          <a:lstStyle>
            <a:defPPr>
              <a:defRPr lang="zh-CN"/>
            </a:defPPr>
            <a:lvl1pPr>
              <a:defRPr sz="1600">
                <a:solidFill>
                  <a:schemeClr val="bg1"/>
                </a:solidFill>
                <a:latin typeface="思源黑体 CN Medium" panose="020B0600000000000000" pitchFamily="34" charset="-122"/>
                <a:ea typeface="思源黑体 CN Medium" panose="020B0600000000000000" pitchFamily="34" charset="-122"/>
              </a:defRPr>
            </a:lvl1pPr>
          </a:lstStyle>
          <a:p>
            <a:pPr>
              <a:lnSpc>
                <a:spcPct val="130000"/>
              </a:lnSpc>
            </a:pPr>
            <a:r>
              <a:rPr lang="en" altLang="zh-CN" sz="1800" b="1" dirty="0">
                <a:latin typeface="Times New Roman" panose="02020603050405020304" pitchFamily="18" charset="0"/>
                <a:cs typeface="Times New Roman" panose="02020603050405020304" pitchFamily="18" charset="0"/>
              </a:rPr>
              <a:t>PDD dominates China's e-commerce through social group buying and direct factory sales. By cutting middlemen and using WeChat's network, it delivers ultra-low prices to cost-conscious shoppers nationwide. Its C2M model and gamified promotions make online shopping affordable across all city tiers.</a:t>
            </a:r>
            <a:endParaRPr lang="en-US" altLang="zh-CN" sz="1800" b="1" dirty="0">
              <a:latin typeface="Times New Roman" panose="02020603050405020304" pitchFamily="18" charset="0"/>
              <a:cs typeface="Times New Roman" panose="02020603050405020304" pitchFamily="18" charset="0"/>
            </a:endParaRPr>
          </a:p>
        </p:txBody>
      </p:sp>
      <p:sp>
        <p:nvSpPr>
          <p:cNvPr id="47" name="文本框 4">
            <a:extLst>
              <a:ext uri="{FF2B5EF4-FFF2-40B4-BE49-F238E27FC236}">
                <a16:creationId xmlns:a16="http://schemas.microsoft.com/office/drawing/2014/main" id="{0267C02A-7C25-AD48-AFA7-BFC361C41BD4}"/>
              </a:ext>
            </a:extLst>
          </p:cNvPr>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2.2.1</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 altLang="zh-CN" sz="2500" dirty="0">
                <a:solidFill>
                  <a:schemeClr val="bg1"/>
                </a:solidFill>
                <a:latin typeface="荆南缘默体" panose="00020600040101010101" pitchFamily="18" charset="-128"/>
                <a:ea typeface="荆南缘默体" panose="00020600040101010101" pitchFamily="18" charset="-128"/>
              </a:rPr>
              <a:t>Divide-and-conquer strategy</a:t>
            </a:r>
          </a:p>
        </p:txBody>
      </p:sp>
      <p:pic>
        <p:nvPicPr>
          <p:cNvPr id="48" name="图形 46">
            <a:extLst>
              <a:ext uri="{FF2B5EF4-FFF2-40B4-BE49-F238E27FC236}">
                <a16:creationId xmlns:a16="http://schemas.microsoft.com/office/drawing/2014/main" id="{513BDA41-E2AF-BB4C-A0F7-1319433EF3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7948" y="19662"/>
            <a:ext cx="904678" cy="790113"/>
          </a:xfrm>
          <a:prstGeom prst="rect">
            <a:avLst/>
          </a:prstGeom>
        </p:spPr>
      </p:pic>
      <p:sp>
        <p:nvSpPr>
          <p:cNvPr id="49" name="Slide Number Placeholder 1">
            <a:extLst>
              <a:ext uri="{FF2B5EF4-FFF2-40B4-BE49-F238E27FC236}">
                <a16:creationId xmlns:a16="http://schemas.microsoft.com/office/drawing/2014/main" id="{46628D37-4391-4846-85B0-977CD74174C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12</a:t>
            </a:fld>
            <a:endParaRPr lang="zh-CN" altLang="en-US" dirty="0"/>
          </a:p>
        </p:txBody>
      </p:sp>
    </p:spTree>
    <p:extLst>
      <p:ext uri="{BB962C8B-B14F-4D97-AF65-F5344CB8AC3E}">
        <p14:creationId xmlns:p14="http://schemas.microsoft.com/office/powerpoint/2010/main" val="3766732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endParaRPr lang="en-CN"/>
          </a:p>
        </p:txBody>
      </p:sp>
      <p:sp>
        <p:nvSpPr>
          <p:cNvPr id="38" name="矩形 12">
            <a:extLst>
              <a:ext uri="{FF2B5EF4-FFF2-40B4-BE49-F238E27FC236}">
                <a16:creationId xmlns:a16="http://schemas.microsoft.com/office/drawing/2014/main" id="{F4F7A534-7605-DC40-8F4C-893EC8946F08}"/>
              </a:ext>
            </a:extLst>
          </p:cNvPr>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17">
            <a:extLst>
              <a:ext uri="{FF2B5EF4-FFF2-40B4-BE49-F238E27FC236}">
                <a16:creationId xmlns:a16="http://schemas.microsoft.com/office/drawing/2014/main" id="{5D80AFC3-35C3-BD40-B1FD-25A5F4CB8752}"/>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41" name="矩形 1">
            <a:extLst>
              <a:ext uri="{FF2B5EF4-FFF2-40B4-BE49-F238E27FC236}">
                <a16:creationId xmlns:a16="http://schemas.microsoft.com/office/drawing/2014/main" id="{E7DAE4FC-D202-A946-9600-22714BEE1AF1}"/>
              </a:ext>
            </a:extLst>
          </p:cNvPr>
          <p:cNvSpPr/>
          <p:nvPr/>
        </p:nvSpPr>
        <p:spPr>
          <a:xfrm>
            <a:off x="0" y="3722954"/>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
            <a:extLst>
              <a:ext uri="{FF2B5EF4-FFF2-40B4-BE49-F238E27FC236}">
                <a16:creationId xmlns:a16="http://schemas.microsoft.com/office/drawing/2014/main" id="{0267C02A-7C25-AD48-AFA7-BFC361C41BD4}"/>
              </a:ext>
            </a:extLst>
          </p:cNvPr>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2.2.1</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US" altLang="zh-CN" sz="2500" dirty="0">
                <a:solidFill>
                  <a:schemeClr val="bg1"/>
                </a:solidFill>
                <a:latin typeface="荆南缘默体" panose="00020600040101010101" pitchFamily="18" charset="-128"/>
                <a:ea typeface="荆南缘默体" panose="00020600040101010101" pitchFamily="18" charset="-128"/>
              </a:rPr>
              <a:t>Divide-and-conquer strategy</a:t>
            </a:r>
          </a:p>
        </p:txBody>
      </p:sp>
      <p:pic>
        <p:nvPicPr>
          <p:cNvPr id="48" name="图形 46">
            <a:extLst>
              <a:ext uri="{FF2B5EF4-FFF2-40B4-BE49-F238E27FC236}">
                <a16:creationId xmlns:a16="http://schemas.microsoft.com/office/drawing/2014/main" id="{513BDA41-E2AF-BB4C-A0F7-1319433EF3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49" name="Slide Number Placeholder 1">
            <a:extLst>
              <a:ext uri="{FF2B5EF4-FFF2-40B4-BE49-F238E27FC236}">
                <a16:creationId xmlns:a16="http://schemas.microsoft.com/office/drawing/2014/main" id="{46628D37-4391-4846-85B0-977CD74174C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13</a:t>
            </a:fld>
            <a:endParaRPr lang="zh-CN" altLang="en-US" dirty="0"/>
          </a:p>
        </p:txBody>
      </p:sp>
      <p:sp>
        <p:nvSpPr>
          <p:cNvPr id="13" name="文本框 4">
            <a:extLst>
              <a:ext uri="{FF2B5EF4-FFF2-40B4-BE49-F238E27FC236}">
                <a16:creationId xmlns:a16="http://schemas.microsoft.com/office/drawing/2014/main" id="{D125ECBE-2261-3542-8ED3-D90B87A7DD41}"/>
              </a:ext>
            </a:extLst>
          </p:cNvPr>
          <p:cNvSpPr txBox="1"/>
          <p:nvPr/>
        </p:nvSpPr>
        <p:spPr>
          <a:xfrm>
            <a:off x="700720" y="736237"/>
            <a:ext cx="8907427" cy="338554"/>
          </a:xfrm>
          <a:prstGeom prst="rect">
            <a:avLst/>
          </a:prstGeom>
          <a:noFill/>
        </p:spPr>
        <p:txBody>
          <a:bodyPr wrap="square">
            <a:spAutoFit/>
          </a:bodyPr>
          <a:lstStyle/>
          <a:p>
            <a:r>
              <a:rPr lang="en-US" altLang="zh-CN" sz="1600" dirty="0">
                <a:solidFill>
                  <a:schemeClr val="bg1"/>
                </a:solidFill>
                <a:latin typeface="荆南缘默体" panose="00020600040101010101" pitchFamily="18" charset="-128"/>
                <a:ea typeface="荆南缘默体" panose="00020600040101010101" pitchFamily="18" charset="-128"/>
              </a:rPr>
              <a:t>Why do platforms have the ability to adopt this pricing strategy</a:t>
            </a:r>
            <a:r>
              <a:rPr lang="zh-CN" altLang="en-US" sz="1600" dirty="0">
                <a:solidFill>
                  <a:schemeClr val="bg1"/>
                </a:solidFill>
                <a:latin typeface="荆南缘默体" panose="00020600040101010101" pitchFamily="18" charset="-128"/>
                <a:ea typeface="荆南缘默体" panose="00020600040101010101" pitchFamily="18" charset="-128"/>
              </a:rPr>
              <a:t> </a:t>
            </a:r>
            <a:r>
              <a:rPr lang="en-US" altLang="zh-CN" sz="1600" dirty="0">
                <a:solidFill>
                  <a:schemeClr val="bg1"/>
                </a:solidFill>
                <a:latin typeface="荆南缘默体" panose="00020600040101010101" pitchFamily="18" charset="-128"/>
                <a:ea typeface="荆南缘默体" panose="00020600040101010101" pitchFamily="18" charset="-128"/>
              </a:rPr>
              <a:t>?</a:t>
            </a:r>
          </a:p>
        </p:txBody>
      </p:sp>
      <p:sp>
        <p:nvSpPr>
          <p:cNvPr id="14" name="矩形: 圆角 5">
            <a:extLst>
              <a:ext uri="{FF2B5EF4-FFF2-40B4-BE49-F238E27FC236}">
                <a16:creationId xmlns:a16="http://schemas.microsoft.com/office/drawing/2014/main" id="{498191B5-7EF0-4245-9E95-E52A0D9AFC3D}"/>
              </a:ext>
            </a:extLst>
          </p:cNvPr>
          <p:cNvSpPr/>
          <p:nvPr/>
        </p:nvSpPr>
        <p:spPr>
          <a:xfrm>
            <a:off x="803275" y="1547846"/>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6">
            <a:extLst>
              <a:ext uri="{FF2B5EF4-FFF2-40B4-BE49-F238E27FC236}">
                <a16:creationId xmlns:a16="http://schemas.microsoft.com/office/drawing/2014/main" id="{B64AFB56-86E3-F947-ADFC-F7AB7CD82265}"/>
              </a:ext>
            </a:extLst>
          </p:cNvPr>
          <p:cNvSpPr/>
          <p:nvPr/>
        </p:nvSpPr>
        <p:spPr>
          <a:xfrm>
            <a:off x="3472657" y="1547846"/>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8">
            <a:extLst>
              <a:ext uri="{FF2B5EF4-FFF2-40B4-BE49-F238E27FC236}">
                <a16:creationId xmlns:a16="http://schemas.microsoft.com/office/drawing/2014/main" id="{3833BDC6-AE4F-354E-ACFF-DC2C5929D96F}"/>
              </a:ext>
            </a:extLst>
          </p:cNvPr>
          <p:cNvSpPr/>
          <p:nvPr/>
        </p:nvSpPr>
        <p:spPr>
          <a:xfrm>
            <a:off x="6142038" y="1538083"/>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9">
            <a:extLst>
              <a:ext uri="{FF2B5EF4-FFF2-40B4-BE49-F238E27FC236}">
                <a16:creationId xmlns:a16="http://schemas.microsoft.com/office/drawing/2014/main" id="{72FB0567-B82D-AB44-A2FC-ACCE6E36D4F9}"/>
              </a:ext>
            </a:extLst>
          </p:cNvPr>
          <p:cNvSpPr/>
          <p:nvPr/>
        </p:nvSpPr>
        <p:spPr>
          <a:xfrm>
            <a:off x="8811420" y="1547846"/>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2">
            <a:extLst>
              <a:ext uri="{FF2B5EF4-FFF2-40B4-BE49-F238E27FC236}">
                <a16:creationId xmlns:a16="http://schemas.microsoft.com/office/drawing/2014/main" id="{00052532-6357-0945-A057-562A15E2248F}"/>
              </a:ext>
            </a:extLst>
          </p:cNvPr>
          <p:cNvSpPr txBox="1"/>
          <p:nvPr/>
        </p:nvSpPr>
        <p:spPr>
          <a:xfrm>
            <a:off x="977649" y="1796561"/>
            <a:ext cx="2103792"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Attract Sellers</a:t>
            </a:r>
          </a:p>
        </p:txBody>
      </p:sp>
      <p:sp>
        <p:nvSpPr>
          <p:cNvPr id="19" name="文本框 13">
            <a:extLst>
              <a:ext uri="{FF2B5EF4-FFF2-40B4-BE49-F238E27FC236}">
                <a16:creationId xmlns:a16="http://schemas.microsoft.com/office/drawing/2014/main" id="{18499305-DF54-5C42-B478-2ABC1D57D3D1}"/>
              </a:ext>
            </a:extLst>
          </p:cNvPr>
          <p:cNvSpPr txBox="1"/>
          <p:nvPr/>
        </p:nvSpPr>
        <p:spPr>
          <a:xfrm>
            <a:off x="3571345" y="1796561"/>
            <a:ext cx="2577304"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Reduce Costs</a:t>
            </a:r>
          </a:p>
        </p:txBody>
      </p:sp>
      <p:sp>
        <p:nvSpPr>
          <p:cNvPr id="20" name="文本框 14">
            <a:extLst>
              <a:ext uri="{FF2B5EF4-FFF2-40B4-BE49-F238E27FC236}">
                <a16:creationId xmlns:a16="http://schemas.microsoft.com/office/drawing/2014/main" id="{183927D2-AB32-5248-BF56-698AB240129D}"/>
              </a:ext>
            </a:extLst>
          </p:cNvPr>
          <p:cNvSpPr txBox="1"/>
          <p:nvPr/>
        </p:nvSpPr>
        <p:spPr>
          <a:xfrm>
            <a:off x="6259652" y="1688985"/>
            <a:ext cx="2577304" cy="58477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Squeeze </a:t>
            </a:r>
          </a:p>
          <a:p>
            <a:r>
              <a:rPr lang="en" altLang="zh-CN" sz="1600" dirty="0"/>
              <a:t>Supplier Margins</a:t>
            </a:r>
          </a:p>
        </p:txBody>
      </p:sp>
      <p:sp>
        <p:nvSpPr>
          <p:cNvPr id="21" name="文本框 15">
            <a:extLst>
              <a:ext uri="{FF2B5EF4-FFF2-40B4-BE49-F238E27FC236}">
                <a16:creationId xmlns:a16="http://schemas.microsoft.com/office/drawing/2014/main" id="{A0BD20F1-7FC6-EA41-9F14-21C866A39727}"/>
              </a:ext>
            </a:extLst>
          </p:cNvPr>
          <p:cNvSpPr txBox="1"/>
          <p:nvPr/>
        </p:nvSpPr>
        <p:spPr>
          <a:xfrm>
            <a:off x="8905164" y="1796561"/>
            <a:ext cx="3015497"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Subsidize Users</a:t>
            </a:r>
          </a:p>
        </p:txBody>
      </p:sp>
      <p:sp>
        <p:nvSpPr>
          <p:cNvPr id="22" name="文本框 17">
            <a:extLst>
              <a:ext uri="{FF2B5EF4-FFF2-40B4-BE49-F238E27FC236}">
                <a16:creationId xmlns:a16="http://schemas.microsoft.com/office/drawing/2014/main" id="{A1CB0A8B-BBCE-0A40-99A5-5CB5CC708D70}"/>
              </a:ext>
            </a:extLst>
          </p:cNvPr>
          <p:cNvSpPr txBox="1"/>
          <p:nvPr/>
        </p:nvSpPr>
        <p:spPr>
          <a:xfrm>
            <a:off x="977649" y="2256042"/>
            <a:ext cx="2418054" cy="682046"/>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dirty="0">
                <a:solidFill>
                  <a:srgbClr val="D6000A"/>
                </a:solidFill>
              </a:rPr>
              <a:t>Low-Cost Entry &amp; Traffic Support</a:t>
            </a:r>
          </a:p>
        </p:txBody>
      </p:sp>
      <p:sp>
        <p:nvSpPr>
          <p:cNvPr id="23" name="文本框 19">
            <a:extLst>
              <a:ext uri="{FF2B5EF4-FFF2-40B4-BE49-F238E27FC236}">
                <a16:creationId xmlns:a16="http://schemas.microsoft.com/office/drawing/2014/main" id="{B86BCF92-1498-1D4C-AAC0-B256385EE845}"/>
              </a:ext>
            </a:extLst>
          </p:cNvPr>
          <p:cNvSpPr txBox="1"/>
          <p:nvPr/>
        </p:nvSpPr>
        <p:spPr>
          <a:xfrm>
            <a:off x="867757" y="2934688"/>
            <a:ext cx="2418054" cy="3316677"/>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Zero/low fees</a:t>
            </a:r>
            <a:r>
              <a:rPr lang="en" altLang="zh-CN" i="0" dirty="0">
                <a:solidFill>
                  <a:srgbClr val="404040"/>
                </a:solidFill>
                <a:effectLst/>
                <a:latin typeface="Times New Roman" panose="02020603050405020304" pitchFamily="18" charset="0"/>
                <a:cs typeface="Times New Roman" panose="02020603050405020304" pitchFamily="18" charset="0"/>
              </a:rPr>
              <a:t>: Early no-commission policy (later minimal fees) lowers entry barriers.</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Social traffic</a:t>
            </a:r>
            <a:r>
              <a:rPr lang="en" altLang="zh-CN" i="0" dirty="0">
                <a:solidFill>
                  <a:srgbClr val="404040"/>
                </a:solidFill>
                <a:effectLst/>
                <a:latin typeface="Times New Roman" panose="02020603050405020304" pitchFamily="18" charset="0"/>
                <a:cs typeface="Times New Roman" panose="02020603050405020304" pitchFamily="18" charset="0"/>
              </a:rPr>
              <a:t>: Group-buying via WeChat enables viral exposure without ads.</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Farmers’ support</a:t>
            </a:r>
            <a:r>
              <a:rPr lang="en" altLang="zh-CN" i="0" dirty="0">
                <a:solidFill>
                  <a:srgbClr val="404040"/>
                </a:solidFill>
                <a:effectLst/>
                <a:latin typeface="Times New Roman" panose="02020603050405020304" pitchFamily="18" charset="0"/>
                <a:cs typeface="Times New Roman" panose="02020603050405020304" pitchFamily="18" charset="0"/>
              </a:rPr>
              <a:t>: Zero fees, logistics aid, and traffic priority for direct farm-to-consumer sales.</a:t>
            </a:r>
          </a:p>
        </p:txBody>
      </p:sp>
      <p:sp>
        <p:nvSpPr>
          <p:cNvPr id="24" name="文本框 20">
            <a:extLst>
              <a:ext uri="{FF2B5EF4-FFF2-40B4-BE49-F238E27FC236}">
                <a16:creationId xmlns:a16="http://schemas.microsoft.com/office/drawing/2014/main" id="{451A3CB8-C684-B745-8BA6-C38340CC0557}"/>
              </a:ext>
            </a:extLst>
          </p:cNvPr>
          <p:cNvSpPr txBox="1"/>
          <p:nvPr/>
        </p:nvSpPr>
        <p:spPr>
          <a:xfrm>
            <a:off x="3541353" y="3116279"/>
            <a:ext cx="2418054" cy="2950616"/>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lnSpc>
                <a:spcPct val="125000"/>
              </a:lnSpc>
              <a:buFont typeface="Wingdings" pitchFamily="2" charset="2"/>
              <a:buChar char="v"/>
            </a:pPr>
            <a:r>
              <a:rPr lang="en" altLang="zh-CN" sz="1500" b="1" i="0" dirty="0">
                <a:solidFill>
                  <a:srgbClr val="404040"/>
                </a:solidFill>
                <a:effectLst/>
                <a:latin typeface="Times New Roman" panose="02020603050405020304" pitchFamily="18" charset="0"/>
                <a:cs typeface="Times New Roman" panose="02020603050405020304" pitchFamily="18" charset="0"/>
              </a:rPr>
              <a:t>C2M model</a:t>
            </a:r>
            <a:r>
              <a:rPr lang="en" altLang="zh-CN" sz="1500" b="0" i="0" dirty="0">
                <a:solidFill>
                  <a:srgbClr val="404040"/>
                </a:solidFill>
                <a:effectLst/>
                <a:latin typeface="Times New Roman" panose="02020603050405020304" pitchFamily="18" charset="0"/>
                <a:cs typeface="Times New Roman" panose="02020603050405020304" pitchFamily="18" charset="0"/>
              </a:rPr>
              <a:t>: Direct factory-to-consumer sales, using data to guide production. </a:t>
            </a:r>
          </a:p>
          <a:p>
            <a:pPr algn="l">
              <a:lnSpc>
                <a:spcPct val="125000"/>
              </a:lnSpc>
              <a:buFont typeface="Wingdings" pitchFamily="2" charset="2"/>
              <a:buChar char="v"/>
            </a:pPr>
            <a:r>
              <a:rPr lang="en" altLang="zh-CN" sz="1500" b="1" i="0" dirty="0">
                <a:solidFill>
                  <a:srgbClr val="404040"/>
                </a:solidFill>
                <a:effectLst/>
                <a:latin typeface="Times New Roman" panose="02020603050405020304" pitchFamily="18" charset="0"/>
                <a:cs typeface="Times New Roman" panose="02020603050405020304" pitchFamily="18" charset="0"/>
              </a:rPr>
              <a:t>Simplified marketing</a:t>
            </a:r>
            <a:r>
              <a:rPr lang="en" altLang="zh-CN" sz="1500" b="0" i="0" dirty="0">
                <a:solidFill>
                  <a:srgbClr val="404040"/>
                </a:solidFill>
                <a:effectLst/>
                <a:latin typeface="Times New Roman" panose="02020603050405020304" pitchFamily="18" charset="0"/>
                <a:cs typeface="Times New Roman" panose="02020603050405020304" pitchFamily="18" charset="0"/>
              </a:rPr>
              <a:t>: Algorithm-driven “goods-find-people” promotions cut ad costs.</a:t>
            </a:r>
          </a:p>
          <a:p>
            <a:pPr algn="l">
              <a:lnSpc>
                <a:spcPct val="125000"/>
              </a:lnSpc>
              <a:buFont typeface="Wingdings" pitchFamily="2" charset="2"/>
              <a:buChar char="v"/>
            </a:pPr>
            <a:r>
              <a:rPr lang="en" altLang="zh-CN" sz="1500" b="1" i="0" dirty="0">
                <a:solidFill>
                  <a:srgbClr val="404040"/>
                </a:solidFill>
                <a:effectLst/>
                <a:latin typeface="Times New Roman" panose="02020603050405020304" pitchFamily="18" charset="0"/>
                <a:cs typeface="Times New Roman" panose="02020603050405020304" pitchFamily="18" charset="0"/>
              </a:rPr>
              <a:t>3PL logistics</a:t>
            </a:r>
            <a:r>
              <a:rPr lang="en" altLang="zh-CN" sz="1500" b="0" i="0" dirty="0">
                <a:solidFill>
                  <a:srgbClr val="404040"/>
                </a:solidFill>
                <a:effectLst/>
                <a:latin typeface="Times New Roman" panose="02020603050405020304" pitchFamily="18" charset="0"/>
                <a:cs typeface="Times New Roman" panose="02020603050405020304" pitchFamily="18" charset="0"/>
              </a:rPr>
              <a:t>: Outsourced delivery with bulk discounts. </a:t>
            </a:r>
          </a:p>
        </p:txBody>
      </p:sp>
      <p:sp>
        <p:nvSpPr>
          <p:cNvPr id="25" name="文本框 21">
            <a:extLst>
              <a:ext uri="{FF2B5EF4-FFF2-40B4-BE49-F238E27FC236}">
                <a16:creationId xmlns:a16="http://schemas.microsoft.com/office/drawing/2014/main" id="{EC1A3719-60BF-3448-BC9D-94BE4D592220}"/>
              </a:ext>
            </a:extLst>
          </p:cNvPr>
          <p:cNvSpPr txBox="1"/>
          <p:nvPr/>
        </p:nvSpPr>
        <p:spPr>
          <a:xfrm>
            <a:off x="3590128" y="2256042"/>
            <a:ext cx="2418054" cy="682046"/>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dirty="0">
                <a:solidFill>
                  <a:srgbClr val="D6000A"/>
                </a:solidFill>
              </a:rPr>
              <a:t>Streamlined Supply Chain</a:t>
            </a:r>
          </a:p>
        </p:txBody>
      </p:sp>
      <p:sp>
        <p:nvSpPr>
          <p:cNvPr id="26" name="文本框 22">
            <a:extLst>
              <a:ext uri="{FF2B5EF4-FFF2-40B4-BE49-F238E27FC236}">
                <a16:creationId xmlns:a16="http://schemas.microsoft.com/office/drawing/2014/main" id="{2CAEB87F-AB73-6349-B1B3-9D2B5F4C6B35}"/>
              </a:ext>
            </a:extLst>
          </p:cNvPr>
          <p:cNvSpPr txBox="1"/>
          <p:nvPr/>
        </p:nvSpPr>
        <p:spPr>
          <a:xfrm>
            <a:off x="6210735" y="2983779"/>
            <a:ext cx="2418054" cy="2941190"/>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Bid-based ranking</a:t>
            </a:r>
            <a:r>
              <a:rPr lang="en" altLang="zh-CN" b="0" i="0" dirty="0">
                <a:solidFill>
                  <a:srgbClr val="404040"/>
                </a:solidFill>
                <a:effectLst/>
                <a:latin typeface="Times New Roman" panose="02020603050405020304" pitchFamily="18" charset="0"/>
                <a:cs typeface="Times New Roman" panose="02020603050405020304" pitchFamily="18" charset="0"/>
              </a:rPr>
              <a:t>: Sellers compete on price for visibility.</a:t>
            </a:r>
          </a:p>
          <a:p>
            <a:pPr algn="l">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Bulk order discounts</a:t>
            </a:r>
            <a:r>
              <a:rPr lang="en" altLang="zh-CN" b="0" i="0" dirty="0">
                <a:solidFill>
                  <a:srgbClr val="404040"/>
                </a:solidFill>
                <a:effectLst/>
                <a:latin typeface="Times New Roman" panose="02020603050405020304" pitchFamily="18" charset="0"/>
                <a:cs typeface="Times New Roman" panose="02020603050405020304" pitchFamily="18" charset="0"/>
              </a:rPr>
              <a:t>: Group buys lock in lower supplier prices.</a:t>
            </a:r>
          </a:p>
          <a:p>
            <a:pPr algn="l">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Penalties</a:t>
            </a:r>
            <a:r>
              <a:rPr lang="en" altLang="zh-CN" b="0" i="0" dirty="0">
                <a:solidFill>
                  <a:srgbClr val="404040"/>
                </a:solidFill>
                <a:effectLst/>
                <a:latin typeface="Times New Roman" panose="02020603050405020304" pitchFamily="18" charset="0"/>
                <a:cs typeface="Times New Roman" panose="02020603050405020304" pitchFamily="18" charset="0"/>
              </a:rPr>
              <a:t>: Fines for delays/defects balance low prices with reliability.</a:t>
            </a:r>
          </a:p>
        </p:txBody>
      </p:sp>
      <p:sp>
        <p:nvSpPr>
          <p:cNvPr id="27" name="文本框 28">
            <a:extLst>
              <a:ext uri="{FF2B5EF4-FFF2-40B4-BE49-F238E27FC236}">
                <a16:creationId xmlns:a16="http://schemas.microsoft.com/office/drawing/2014/main" id="{13C19EC6-CA46-6547-90E0-530498E6448E}"/>
              </a:ext>
            </a:extLst>
          </p:cNvPr>
          <p:cNvSpPr txBox="1"/>
          <p:nvPr/>
        </p:nvSpPr>
        <p:spPr>
          <a:xfrm>
            <a:off x="6259652" y="2416716"/>
            <a:ext cx="2418054" cy="36195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dirty="0">
                <a:solidFill>
                  <a:srgbClr val="D6000A"/>
                </a:solidFill>
              </a:rPr>
              <a:t>Strict Pricing Control</a:t>
            </a:r>
          </a:p>
        </p:txBody>
      </p:sp>
      <p:sp>
        <p:nvSpPr>
          <p:cNvPr id="28" name="文本框 29">
            <a:extLst>
              <a:ext uri="{FF2B5EF4-FFF2-40B4-BE49-F238E27FC236}">
                <a16:creationId xmlns:a16="http://schemas.microsoft.com/office/drawing/2014/main" id="{D4072909-97B1-F345-9FE8-2320E3455A13}"/>
              </a:ext>
            </a:extLst>
          </p:cNvPr>
          <p:cNvSpPr txBox="1"/>
          <p:nvPr/>
        </p:nvSpPr>
        <p:spPr>
          <a:xfrm>
            <a:off x="8945737" y="2934688"/>
            <a:ext cx="2418054" cy="3316677"/>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“Billions Subsidies”</a:t>
            </a:r>
            <a:r>
              <a:rPr lang="en" altLang="zh-CN" b="0" i="0" dirty="0">
                <a:solidFill>
                  <a:srgbClr val="404040"/>
                </a:solidFill>
                <a:effectLst/>
                <a:latin typeface="Times New Roman" panose="02020603050405020304" pitchFamily="18" charset="0"/>
                <a:cs typeface="Times New Roman" panose="02020603050405020304" pitchFamily="18" charset="0"/>
              </a:rPr>
              <a:t>: Discounts on iPhones/Dyson to attract premium shoppers.</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Social sharing</a:t>
            </a:r>
            <a:r>
              <a:rPr lang="en" altLang="zh-CN" b="0" i="0" dirty="0">
                <a:solidFill>
                  <a:srgbClr val="404040"/>
                </a:solidFill>
                <a:effectLst/>
                <a:latin typeface="Times New Roman" panose="02020603050405020304" pitchFamily="18" charset="0"/>
                <a:cs typeface="Times New Roman" panose="02020603050405020304" pitchFamily="18" charset="0"/>
              </a:rPr>
              <a:t>: Group buys/referral discounts drive low-cost acquisition.</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Gamification</a:t>
            </a:r>
            <a:r>
              <a:rPr lang="en" altLang="zh-CN" b="0" i="0" dirty="0">
                <a:solidFill>
                  <a:srgbClr val="404040"/>
                </a:solidFill>
                <a:effectLst/>
                <a:latin typeface="Times New Roman" panose="02020603050405020304" pitchFamily="18" charset="0"/>
                <a:cs typeface="Times New Roman" panose="02020603050405020304" pitchFamily="18" charset="0"/>
              </a:rPr>
              <a:t>: E.g., “Duo Duo Orchard” rewards engagement with free produce.</a:t>
            </a:r>
          </a:p>
        </p:txBody>
      </p:sp>
      <p:sp>
        <p:nvSpPr>
          <p:cNvPr id="29" name="文本框 30">
            <a:extLst>
              <a:ext uri="{FF2B5EF4-FFF2-40B4-BE49-F238E27FC236}">
                <a16:creationId xmlns:a16="http://schemas.microsoft.com/office/drawing/2014/main" id="{97FF84AC-3DC8-794D-8245-229A5468F5BC}"/>
              </a:ext>
            </a:extLst>
          </p:cNvPr>
          <p:cNvSpPr txBox="1"/>
          <p:nvPr/>
        </p:nvSpPr>
        <p:spPr>
          <a:xfrm>
            <a:off x="8935328" y="2326380"/>
            <a:ext cx="2438873" cy="608308"/>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sz="1400" dirty="0">
                <a:solidFill>
                  <a:srgbClr val="D6000A"/>
                </a:solidFill>
              </a:rPr>
              <a:t>Viral Discounts &amp; “Lowest Price” Branding</a:t>
            </a:r>
          </a:p>
        </p:txBody>
      </p:sp>
      <p:sp>
        <p:nvSpPr>
          <p:cNvPr id="30" name="任意多边形: 形状 47">
            <a:extLst>
              <a:ext uri="{FF2B5EF4-FFF2-40B4-BE49-F238E27FC236}">
                <a16:creationId xmlns:a16="http://schemas.microsoft.com/office/drawing/2014/main" id="{A6959169-54FA-4E4E-A33D-597AC8417A11}"/>
              </a:ext>
            </a:extLst>
          </p:cNvPr>
          <p:cNvSpPr/>
          <p:nvPr/>
        </p:nvSpPr>
        <p:spPr>
          <a:xfrm>
            <a:off x="2946902" y="1547846"/>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1" name="任意多边形: 形状 49">
            <a:extLst>
              <a:ext uri="{FF2B5EF4-FFF2-40B4-BE49-F238E27FC236}">
                <a16:creationId xmlns:a16="http://schemas.microsoft.com/office/drawing/2014/main" id="{87F3D816-9480-4244-9D93-0D3EFE11F255}"/>
              </a:ext>
            </a:extLst>
          </p:cNvPr>
          <p:cNvSpPr/>
          <p:nvPr/>
        </p:nvSpPr>
        <p:spPr>
          <a:xfrm>
            <a:off x="5608600" y="1538083"/>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2" name="任意多边形: 形状 52">
            <a:extLst>
              <a:ext uri="{FF2B5EF4-FFF2-40B4-BE49-F238E27FC236}">
                <a16:creationId xmlns:a16="http://schemas.microsoft.com/office/drawing/2014/main" id="{7C8F4CE3-F2F3-A747-8B4A-B4333B75D15B}"/>
              </a:ext>
            </a:extLst>
          </p:cNvPr>
          <p:cNvSpPr/>
          <p:nvPr/>
        </p:nvSpPr>
        <p:spPr>
          <a:xfrm>
            <a:off x="8289146" y="1534016"/>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3" name="任意多边形: 形状 54">
            <a:extLst>
              <a:ext uri="{FF2B5EF4-FFF2-40B4-BE49-F238E27FC236}">
                <a16:creationId xmlns:a16="http://schemas.microsoft.com/office/drawing/2014/main" id="{11F9F305-F4FE-4C46-95B5-FFDADA341767}"/>
              </a:ext>
            </a:extLst>
          </p:cNvPr>
          <p:cNvSpPr/>
          <p:nvPr/>
        </p:nvSpPr>
        <p:spPr>
          <a:xfrm>
            <a:off x="10948562" y="1542781"/>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4" name="文本框 56">
            <a:extLst>
              <a:ext uri="{FF2B5EF4-FFF2-40B4-BE49-F238E27FC236}">
                <a16:creationId xmlns:a16="http://schemas.microsoft.com/office/drawing/2014/main" id="{112C32FD-788B-4447-9764-CB6FFB079564}"/>
              </a:ext>
            </a:extLst>
          </p:cNvPr>
          <p:cNvSpPr txBox="1"/>
          <p:nvPr/>
        </p:nvSpPr>
        <p:spPr>
          <a:xfrm>
            <a:off x="2966030"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01</a:t>
            </a:r>
            <a:endParaRPr lang="zh-CN" altLang="en-US" dirty="0">
              <a:solidFill>
                <a:schemeClr val="bg1"/>
              </a:solidFill>
              <a:latin typeface="Bauhaus 93" panose="04030905020B02020C02" pitchFamily="82" charset="0"/>
            </a:endParaRPr>
          </a:p>
        </p:txBody>
      </p:sp>
      <p:sp>
        <p:nvSpPr>
          <p:cNvPr id="35" name="文本框 58">
            <a:extLst>
              <a:ext uri="{FF2B5EF4-FFF2-40B4-BE49-F238E27FC236}">
                <a16:creationId xmlns:a16="http://schemas.microsoft.com/office/drawing/2014/main" id="{B5A37643-BF9F-6746-80DF-357606ADFB85}"/>
              </a:ext>
            </a:extLst>
          </p:cNvPr>
          <p:cNvSpPr txBox="1"/>
          <p:nvPr/>
        </p:nvSpPr>
        <p:spPr>
          <a:xfrm>
            <a:off x="5606318"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02</a:t>
            </a:r>
            <a:endParaRPr lang="zh-CN" altLang="en-US" dirty="0">
              <a:solidFill>
                <a:schemeClr val="bg1"/>
              </a:solidFill>
              <a:latin typeface="Bauhaus 93" panose="04030905020B02020C02" pitchFamily="82" charset="0"/>
            </a:endParaRPr>
          </a:p>
        </p:txBody>
      </p:sp>
      <p:sp>
        <p:nvSpPr>
          <p:cNvPr id="36" name="文本框 63">
            <a:extLst>
              <a:ext uri="{FF2B5EF4-FFF2-40B4-BE49-F238E27FC236}">
                <a16:creationId xmlns:a16="http://schemas.microsoft.com/office/drawing/2014/main" id="{A2E2E5DF-9924-EF4F-88DB-648089E35825}"/>
              </a:ext>
            </a:extLst>
          </p:cNvPr>
          <p:cNvSpPr txBox="1"/>
          <p:nvPr/>
        </p:nvSpPr>
        <p:spPr>
          <a:xfrm>
            <a:off x="8284592"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03</a:t>
            </a:r>
            <a:endParaRPr lang="zh-CN" altLang="en-US" dirty="0">
              <a:solidFill>
                <a:schemeClr val="bg1"/>
              </a:solidFill>
              <a:latin typeface="Bauhaus 93" panose="04030905020B02020C02" pitchFamily="82" charset="0"/>
            </a:endParaRPr>
          </a:p>
        </p:txBody>
      </p:sp>
      <p:sp>
        <p:nvSpPr>
          <p:cNvPr id="37" name="文本框 64">
            <a:extLst>
              <a:ext uri="{FF2B5EF4-FFF2-40B4-BE49-F238E27FC236}">
                <a16:creationId xmlns:a16="http://schemas.microsoft.com/office/drawing/2014/main" id="{716C3EA0-8E0B-FD4F-9D97-83D2789B19C7}"/>
              </a:ext>
            </a:extLst>
          </p:cNvPr>
          <p:cNvSpPr txBox="1"/>
          <p:nvPr/>
        </p:nvSpPr>
        <p:spPr>
          <a:xfrm>
            <a:off x="10958234"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04</a:t>
            </a:r>
            <a:endParaRPr lang="zh-CN" altLang="en-US" dirty="0">
              <a:solidFill>
                <a:schemeClr val="bg1"/>
              </a:solidFill>
              <a:latin typeface="Bauhaus 93" panose="04030905020B02020C02" pitchFamily="82" charset="0"/>
            </a:endParaRPr>
          </a:p>
        </p:txBody>
      </p:sp>
      <p:sp>
        <p:nvSpPr>
          <p:cNvPr id="40" name="任意多边形: 形状 76">
            <a:extLst>
              <a:ext uri="{FF2B5EF4-FFF2-40B4-BE49-F238E27FC236}">
                <a16:creationId xmlns:a16="http://schemas.microsoft.com/office/drawing/2014/main" id="{C1152D62-6D6C-6742-950A-F7A48BD7A68E}"/>
              </a:ext>
            </a:extLst>
          </p:cNvPr>
          <p:cNvSpPr/>
          <p:nvPr/>
        </p:nvSpPr>
        <p:spPr>
          <a:xfrm>
            <a:off x="811528" y="6271297"/>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2" name="任意多边形: 形状 78">
            <a:extLst>
              <a:ext uri="{FF2B5EF4-FFF2-40B4-BE49-F238E27FC236}">
                <a16:creationId xmlns:a16="http://schemas.microsoft.com/office/drawing/2014/main" id="{92A19C38-C103-F84F-995C-73C552739D7E}"/>
              </a:ext>
            </a:extLst>
          </p:cNvPr>
          <p:cNvSpPr/>
          <p:nvPr/>
        </p:nvSpPr>
        <p:spPr>
          <a:xfrm>
            <a:off x="3464404" y="6266974"/>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形状 90">
            <a:extLst>
              <a:ext uri="{FF2B5EF4-FFF2-40B4-BE49-F238E27FC236}">
                <a16:creationId xmlns:a16="http://schemas.microsoft.com/office/drawing/2014/main" id="{13306634-352B-D643-8519-55D138387669}"/>
              </a:ext>
            </a:extLst>
          </p:cNvPr>
          <p:cNvSpPr/>
          <p:nvPr/>
        </p:nvSpPr>
        <p:spPr>
          <a:xfrm>
            <a:off x="6133785" y="6275111"/>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1" name="任意多边形: 形状 92">
            <a:extLst>
              <a:ext uri="{FF2B5EF4-FFF2-40B4-BE49-F238E27FC236}">
                <a16:creationId xmlns:a16="http://schemas.microsoft.com/office/drawing/2014/main" id="{DE3E4165-75A1-C54C-B074-122F31E6FAF5}"/>
              </a:ext>
            </a:extLst>
          </p:cNvPr>
          <p:cNvSpPr/>
          <p:nvPr/>
        </p:nvSpPr>
        <p:spPr>
          <a:xfrm>
            <a:off x="8811420" y="6275111"/>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491893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2.2.1 Divide-and-conquer strategy</a:t>
            </a:r>
          </a:p>
        </p:txBody>
      </p:sp>
      <p:sp>
        <p:nvSpPr>
          <p:cNvPr id="43" name="矩形 42">
            <a:extLst>
              <a:ext uri="{FF2B5EF4-FFF2-40B4-BE49-F238E27FC236}">
                <a16:creationId xmlns:a16="http://schemas.microsoft.com/office/drawing/2014/main" id="{8AF7A0A8-0330-914A-BB6A-C1B37CA97C6E}"/>
              </a:ext>
            </a:extLst>
          </p:cNvPr>
          <p:cNvSpPr/>
          <p:nvPr/>
        </p:nvSpPr>
        <p:spPr>
          <a:xfrm rot="5400000">
            <a:off x="4942674" y="-391326"/>
            <a:ext cx="2306654" cy="1219200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1">
            <a:extLst>
              <a:ext uri="{FF2B5EF4-FFF2-40B4-BE49-F238E27FC236}">
                <a16:creationId xmlns:a16="http://schemas.microsoft.com/office/drawing/2014/main" id="{0C8D79DC-FA29-7048-AB0C-54ABA66319F4}"/>
              </a:ext>
            </a:extLst>
          </p:cNvPr>
          <p:cNvPicPr>
            <a:picLocks noChangeAspect="1"/>
          </p:cNvPicPr>
          <p:nvPr/>
        </p:nvPicPr>
        <p:blipFill rotWithShape="1">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t="65768"/>
          <a:stretch/>
        </p:blipFill>
        <p:spPr>
          <a:xfrm>
            <a:off x="365263" y="4539600"/>
            <a:ext cx="11461474" cy="2615628"/>
          </a:xfrm>
          <a:prstGeom prst="rect">
            <a:avLst/>
          </a:prstGeom>
        </p:spPr>
      </p:pic>
      <p:sp>
        <p:nvSpPr>
          <p:cNvPr id="45" name="矩形: 圆角 3">
            <a:extLst>
              <a:ext uri="{FF2B5EF4-FFF2-40B4-BE49-F238E27FC236}">
                <a16:creationId xmlns:a16="http://schemas.microsoft.com/office/drawing/2014/main" id="{C43411BA-A1A3-D849-85DF-D1C6C4FF3555}"/>
              </a:ext>
            </a:extLst>
          </p:cNvPr>
          <p:cNvSpPr/>
          <p:nvPr/>
        </p:nvSpPr>
        <p:spPr>
          <a:xfrm>
            <a:off x="714085" y="2074987"/>
            <a:ext cx="3587873" cy="2989224"/>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0">
            <a:extLst>
              <a:ext uri="{FF2B5EF4-FFF2-40B4-BE49-F238E27FC236}">
                <a16:creationId xmlns:a16="http://schemas.microsoft.com/office/drawing/2014/main" id="{1B8FF237-FCB6-4248-BF86-6FC493258577}"/>
              </a:ext>
            </a:extLst>
          </p:cNvPr>
          <p:cNvSpPr txBox="1"/>
          <p:nvPr/>
        </p:nvSpPr>
        <p:spPr>
          <a:xfrm>
            <a:off x="865561" y="2209802"/>
            <a:ext cx="3284920" cy="2577052"/>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sz="1800" dirty="0">
                <a:solidFill>
                  <a:srgbClr val="595959"/>
                </a:solidFill>
                <a:latin typeface="Times New Roman" panose="02020603050405020304" pitchFamily="18" charset="0"/>
                <a:cs typeface="Times New Roman" panose="02020603050405020304" pitchFamily="18" charset="0"/>
              </a:rPr>
              <a:t>On PDD, pricing depends not only on the demand and cost from marginal cost and elasticity of demand, but also on how their participation affects participation on the other side, and the profits associated with the other side.</a:t>
            </a:r>
            <a:endParaRPr lang="zh-CN" altLang="en-US" sz="1800" dirty="0">
              <a:solidFill>
                <a:srgbClr val="595959"/>
              </a:solidFill>
              <a:latin typeface="Times New Roman" panose="02020603050405020304" pitchFamily="18" charset="0"/>
              <a:cs typeface="Times New Roman" panose="02020603050405020304" pitchFamily="18" charset="0"/>
            </a:endParaRPr>
          </a:p>
        </p:txBody>
      </p:sp>
      <p:sp>
        <p:nvSpPr>
          <p:cNvPr id="52" name="任意多边形: 形状 44">
            <a:extLst>
              <a:ext uri="{FF2B5EF4-FFF2-40B4-BE49-F238E27FC236}">
                <a16:creationId xmlns:a16="http://schemas.microsoft.com/office/drawing/2014/main" id="{2746F064-59F9-A54A-8889-AEEDBDC03FA6}"/>
              </a:ext>
            </a:extLst>
          </p:cNvPr>
          <p:cNvSpPr/>
          <p:nvPr/>
        </p:nvSpPr>
        <p:spPr>
          <a:xfrm>
            <a:off x="696576" y="4909098"/>
            <a:ext cx="3587873" cy="149360"/>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矩形: 圆角 3">
            <a:extLst>
              <a:ext uri="{FF2B5EF4-FFF2-40B4-BE49-F238E27FC236}">
                <a16:creationId xmlns:a16="http://schemas.microsoft.com/office/drawing/2014/main" id="{ED8D02CF-796C-0C4D-B426-8713B13C0F4F}"/>
              </a:ext>
            </a:extLst>
          </p:cNvPr>
          <p:cNvSpPr/>
          <p:nvPr/>
        </p:nvSpPr>
        <p:spPr>
          <a:xfrm>
            <a:off x="5089244" y="1206969"/>
            <a:ext cx="6078704" cy="4195824"/>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形状 44">
            <a:extLst>
              <a:ext uri="{FF2B5EF4-FFF2-40B4-BE49-F238E27FC236}">
                <a16:creationId xmlns:a16="http://schemas.microsoft.com/office/drawing/2014/main" id="{580B1062-1EB7-E642-A014-7DBEB91DF625}"/>
              </a:ext>
            </a:extLst>
          </p:cNvPr>
          <p:cNvSpPr/>
          <p:nvPr/>
        </p:nvSpPr>
        <p:spPr>
          <a:xfrm>
            <a:off x="5089244" y="5253433"/>
            <a:ext cx="6078704" cy="149360"/>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 name="组合 50">
            <a:extLst>
              <a:ext uri="{FF2B5EF4-FFF2-40B4-BE49-F238E27FC236}">
                <a16:creationId xmlns:a16="http://schemas.microsoft.com/office/drawing/2014/main" id="{0AF93C58-DB43-1246-9D66-3A9B94B0775E}"/>
              </a:ext>
            </a:extLst>
          </p:cNvPr>
          <p:cNvGrpSpPr/>
          <p:nvPr/>
        </p:nvGrpSpPr>
        <p:grpSpPr>
          <a:xfrm>
            <a:off x="5200095" y="4066510"/>
            <a:ext cx="1783522" cy="459256"/>
            <a:chOff x="5947027" y="2993754"/>
            <a:chExt cx="1783522" cy="459256"/>
          </a:xfrm>
        </p:grpSpPr>
        <p:sp>
          <p:nvSpPr>
            <p:cNvPr id="56" name="矩形: 圆角 16">
              <a:extLst>
                <a:ext uri="{FF2B5EF4-FFF2-40B4-BE49-F238E27FC236}">
                  <a16:creationId xmlns:a16="http://schemas.microsoft.com/office/drawing/2014/main" id="{F06E1FE3-C774-6347-BB04-36054B606764}"/>
                </a:ext>
              </a:extLst>
            </p:cNvPr>
            <p:cNvSpPr/>
            <p:nvPr/>
          </p:nvSpPr>
          <p:spPr>
            <a:xfrm>
              <a:off x="5947027" y="2993754"/>
              <a:ext cx="1783522" cy="459256"/>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49">
              <a:extLst>
                <a:ext uri="{FF2B5EF4-FFF2-40B4-BE49-F238E27FC236}">
                  <a16:creationId xmlns:a16="http://schemas.microsoft.com/office/drawing/2014/main" id="{06316A28-4411-0743-A6BD-58217A7A690D}"/>
                </a:ext>
              </a:extLst>
            </p:cNvPr>
            <p:cNvSpPr txBox="1"/>
            <p:nvPr/>
          </p:nvSpPr>
          <p:spPr>
            <a:xfrm>
              <a:off x="5947027" y="3032506"/>
              <a:ext cx="1783521" cy="400110"/>
            </a:xfrm>
            <a:prstGeom prst="rect">
              <a:avLst/>
            </a:prstGeom>
            <a:noFill/>
          </p:spPr>
          <p:txBody>
            <a:bodyPr wrap="square" rtlCol="0">
              <a:spAutoFit/>
            </a:bodyPr>
            <a:lstStyle/>
            <a:p>
              <a:pPr algn="ctr"/>
              <a:r>
                <a:rPr lang="en" altLang="zh-CN" sz="2000" dirty="0">
                  <a:solidFill>
                    <a:schemeClr val="bg1"/>
                  </a:solidFill>
                  <a:latin typeface="荆南缘默体" panose="00020600040101010101" pitchFamily="18" charset="-128"/>
                  <a:ea typeface="荆南缘默体" panose="00020600040101010101" pitchFamily="18" charset="-128"/>
                </a:rPr>
                <a:t>Merchants</a:t>
              </a:r>
            </a:p>
          </p:txBody>
        </p:sp>
      </p:grpSp>
      <p:grpSp>
        <p:nvGrpSpPr>
          <p:cNvPr id="58" name="组合 65">
            <a:extLst>
              <a:ext uri="{FF2B5EF4-FFF2-40B4-BE49-F238E27FC236}">
                <a16:creationId xmlns:a16="http://schemas.microsoft.com/office/drawing/2014/main" id="{D274628C-7031-C24A-9850-22EB6E441F39}"/>
              </a:ext>
            </a:extLst>
          </p:cNvPr>
          <p:cNvGrpSpPr/>
          <p:nvPr/>
        </p:nvGrpSpPr>
        <p:grpSpPr>
          <a:xfrm>
            <a:off x="9243869" y="4066509"/>
            <a:ext cx="1783522" cy="459257"/>
            <a:chOff x="5947027" y="2993754"/>
            <a:chExt cx="1783522" cy="459257"/>
          </a:xfrm>
        </p:grpSpPr>
        <p:sp>
          <p:nvSpPr>
            <p:cNvPr id="59" name="矩形: 圆角 16">
              <a:extLst>
                <a:ext uri="{FF2B5EF4-FFF2-40B4-BE49-F238E27FC236}">
                  <a16:creationId xmlns:a16="http://schemas.microsoft.com/office/drawing/2014/main" id="{3BF6F45C-C3B3-6546-92CF-2B7519BF6B75}"/>
                </a:ext>
              </a:extLst>
            </p:cNvPr>
            <p:cNvSpPr/>
            <p:nvPr/>
          </p:nvSpPr>
          <p:spPr>
            <a:xfrm>
              <a:off x="5947027" y="2993754"/>
              <a:ext cx="1783522" cy="459257"/>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67">
              <a:extLst>
                <a:ext uri="{FF2B5EF4-FFF2-40B4-BE49-F238E27FC236}">
                  <a16:creationId xmlns:a16="http://schemas.microsoft.com/office/drawing/2014/main" id="{BC5F1A68-95F6-B940-9ED9-1ACA9914DC05}"/>
                </a:ext>
              </a:extLst>
            </p:cNvPr>
            <p:cNvSpPr txBox="1"/>
            <p:nvPr/>
          </p:nvSpPr>
          <p:spPr>
            <a:xfrm>
              <a:off x="5947027" y="3032506"/>
              <a:ext cx="1783521" cy="400110"/>
            </a:xfrm>
            <a:prstGeom prst="rect">
              <a:avLst/>
            </a:prstGeom>
            <a:noFill/>
          </p:spPr>
          <p:txBody>
            <a:bodyPr wrap="square" rtlCol="0">
              <a:spAutoFit/>
            </a:bodyPr>
            <a:lstStyle/>
            <a:p>
              <a:pPr algn="ctr"/>
              <a:r>
                <a:rPr lang="en" altLang="zh-CN" sz="2000" dirty="0">
                  <a:solidFill>
                    <a:schemeClr val="bg1"/>
                  </a:solidFill>
                  <a:latin typeface="荆南缘默体" panose="00020600040101010101" pitchFamily="18" charset="-128"/>
                  <a:ea typeface="荆南缘默体" panose="00020600040101010101" pitchFamily="18" charset="-128"/>
                </a:rPr>
                <a:t>Consumers</a:t>
              </a:r>
            </a:p>
          </p:txBody>
        </p:sp>
      </p:grpSp>
      <p:grpSp>
        <p:nvGrpSpPr>
          <p:cNvPr id="61" name="组合 68">
            <a:extLst>
              <a:ext uri="{FF2B5EF4-FFF2-40B4-BE49-F238E27FC236}">
                <a16:creationId xmlns:a16="http://schemas.microsoft.com/office/drawing/2014/main" id="{9F771B6F-9865-BA4B-8A44-5395FC55219F}"/>
              </a:ext>
            </a:extLst>
          </p:cNvPr>
          <p:cNvGrpSpPr/>
          <p:nvPr/>
        </p:nvGrpSpPr>
        <p:grpSpPr>
          <a:xfrm>
            <a:off x="7236835" y="1452482"/>
            <a:ext cx="1783522" cy="464314"/>
            <a:chOff x="5947027" y="2993754"/>
            <a:chExt cx="1783522" cy="464314"/>
          </a:xfrm>
        </p:grpSpPr>
        <p:sp>
          <p:nvSpPr>
            <p:cNvPr id="62" name="矩形: 圆角 16">
              <a:extLst>
                <a:ext uri="{FF2B5EF4-FFF2-40B4-BE49-F238E27FC236}">
                  <a16:creationId xmlns:a16="http://schemas.microsoft.com/office/drawing/2014/main" id="{1FE0B65B-3498-EF4C-A94E-59154FC4AA4C}"/>
                </a:ext>
              </a:extLst>
            </p:cNvPr>
            <p:cNvSpPr/>
            <p:nvPr/>
          </p:nvSpPr>
          <p:spPr>
            <a:xfrm>
              <a:off x="5947027" y="2993754"/>
              <a:ext cx="1783522" cy="46431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0">
              <a:extLst>
                <a:ext uri="{FF2B5EF4-FFF2-40B4-BE49-F238E27FC236}">
                  <a16:creationId xmlns:a16="http://schemas.microsoft.com/office/drawing/2014/main" id="{97CAD02A-AE6B-1F40-994F-18FCE2C875F7}"/>
                </a:ext>
              </a:extLst>
            </p:cNvPr>
            <p:cNvSpPr txBox="1"/>
            <p:nvPr/>
          </p:nvSpPr>
          <p:spPr>
            <a:xfrm>
              <a:off x="5947027" y="3032506"/>
              <a:ext cx="1783521" cy="400110"/>
            </a:xfrm>
            <a:prstGeom prst="rect">
              <a:avLst/>
            </a:prstGeom>
            <a:noFill/>
          </p:spPr>
          <p:txBody>
            <a:bodyPr wrap="square" rtlCol="0">
              <a:spAutoFit/>
            </a:bodyPr>
            <a:lstStyle/>
            <a:p>
              <a:pPr algn="ctr"/>
              <a:r>
                <a:rPr lang="en" altLang="zh-CN" sz="2000" dirty="0">
                  <a:solidFill>
                    <a:schemeClr val="bg1"/>
                  </a:solidFill>
                  <a:latin typeface="荆南缘默体" panose="00020600040101010101" pitchFamily="18" charset="-128"/>
                  <a:ea typeface="荆南缘默体" panose="00020600040101010101" pitchFamily="18" charset="-128"/>
                </a:rPr>
                <a:t>PDD</a:t>
              </a:r>
            </a:p>
          </p:txBody>
        </p:sp>
      </p:grpSp>
      <p:sp>
        <p:nvSpPr>
          <p:cNvPr id="64" name="箭头: 右 38">
            <a:extLst>
              <a:ext uri="{FF2B5EF4-FFF2-40B4-BE49-F238E27FC236}">
                <a16:creationId xmlns:a16="http://schemas.microsoft.com/office/drawing/2014/main" id="{9E1C324E-2076-9B47-AFC2-1FAC66911A0F}"/>
              </a:ext>
            </a:extLst>
          </p:cNvPr>
          <p:cNvSpPr/>
          <p:nvPr/>
        </p:nvSpPr>
        <p:spPr>
          <a:xfrm rot="17862886">
            <a:off x="5353500" y="2704332"/>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箭头: 右 38">
            <a:extLst>
              <a:ext uri="{FF2B5EF4-FFF2-40B4-BE49-F238E27FC236}">
                <a16:creationId xmlns:a16="http://schemas.microsoft.com/office/drawing/2014/main" id="{5F3BCA2C-F387-1E4D-BF6A-42F93F9A2577}"/>
              </a:ext>
            </a:extLst>
          </p:cNvPr>
          <p:cNvSpPr/>
          <p:nvPr/>
        </p:nvSpPr>
        <p:spPr>
          <a:xfrm rot="7052655">
            <a:off x="5505900" y="2856732"/>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右 38">
            <a:extLst>
              <a:ext uri="{FF2B5EF4-FFF2-40B4-BE49-F238E27FC236}">
                <a16:creationId xmlns:a16="http://schemas.microsoft.com/office/drawing/2014/main" id="{EFE7F467-EFCA-5046-B2AA-3BCB7EB15AC0}"/>
              </a:ext>
            </a:extLst>
          </p:cNvPr>
          <p:cNvSpPr/>
          <p:nvPr/>
        </p:nvSpPr>
        <p:spPr>
          <a:xfrm rot="4193031">
            <a:off x="8518731" y="2856129"/>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右 38">
            <a:extLst>
              <a:ext uri="{FF2B5EF4-FFF2-40B4-BE49-F238E27FC236}">
                <a16:creationId xmlns:a16="http://schemas.microsoft.com/office/drawing/2014/main" id="{497412BD-CB7E-3044-871D-5058EB25EB59}"/>
              </a:ext>
            </a:extLst>
          </p:cNvPr>
          <p:cNvSpPr/>
          <p:nvPr/>
        </p:nvSpPr>
        <p:spPr>
          <a:xfrm rot="14951569">
            <a:off x="8800833" y="2877779"/>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右 38">
            <a:extLst>
              <a:ext uri="{FF2B5EF4-FFF2-40B4-BE49-F238E27FC236}">
                <a16:creationId xmlns:a16="http://schemas.microsoft.com/office/drawing/2014/main" id="{F0BCF9BE-267C-7D4D-B1BD-537887EF0501}"/>
              </a:ext>
            </a:extLst>
          </p:cNvPr>
          <p:cNvSpPr/>
          <p:nvPr/>
        </p:nvSpPr>
        <p:spPr>
          <a:xfrm>
            <a:off x="7190471" y="4104499"/>
            <a:ext cx="1908423" cy="119755"/>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右 38">
            <a:extLst>
              <a:ext uri="{FF2B5EF4-FFF2-40B4-BE49-F238E27FC236}">
                <a16:creationId xmlns:a16="http://schemas.microsoft.com/office/drawing/2014/main" id="{F6B17786-A00B-7A44-9B21-54CABF7672A3}"/>
              </a:ext>
            </a:extLst>
          </p:cNvPr>
          <p:cNvSpPr/>
          <p:nvPr/>
        </p:nvSpPr>
        <p:spPr>
          <a:xfrm rot="10789769">
            <a:off x="7167207" y="4320772"/>
            <a:ext cx="1908423" cy="119755"/>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79">
            <a:extLst>
              <a:ext uri="{FF2B5EF4-FFF2-40B4-BE49-F238E27FC236}">
                <a16:creationId xmlns:a16="http://schemas.microsoft.com/office/drawing/2014/main" id="{03CACEEC-D225-A24B-ABAC-60DF3E593BDB}"/>
              </a:ext>
            </a:extLst>
          </p:cNvPr>
          <p:cNvSpPr txBox="1"/>
          <p:nvPr/>
        </p:nvSpPr>
        <p:spPr>
          <a:xfrm>
            <a:off x="5506510" y="2043543"/>
            <a:ext cx="1324708" cy="584775"/>
          </a:xfrm>
          <a:prstGeom prst="rect">
            <a:avLst/>
          </a:prstGeom>
          <a:noFill/>
        </p:spPr>
        <p:txBody>
          <a:bodyPr wrap="square" rtlCol="0">
            <a:spAutoFit/>
          </a:bodyPr>
          <a:lstStyle/>
          <a:p>
            <a:r>
              <a:rPr lang="en" altLang="zh-CN" sz="1600" dirty="0">
                <a:solidFill>
                  <a:srgbClr val="595959"/>
                </a:solidFill>
                <a:effectLst/>
                <a:latin typeface="Times New Roman" panose="02020603050405020304" pitchFamily="18" charset="0"/>
              </a:rPr>
              <a:t>Commodity profit</a:t>
            </a:r>
          </a:p>
        </p:txBody>
      </p:sp>
      <p:sp>
        <p:nvSpPr>
          <p:cNvPr id="71" name="文本框 80">
            <a:extLst>
              <a:ext uri="{FF2B5EF4-FFF2-40B4-BE49-F238E27FC236}">
                <a16:creationId xmlns:a16="http://schemas.microsoft.com/office/drawing/2014/main" id="{4DFCD854-58A1-984A-BB8D-9D219089A5AC}"/>
              </a:ext>
            </a:extLst>
          </p:cNvPr>
          <p:cNvSpPr txBox="1"/>
          <p:nvPr/>
        </p:nvSpPr>
        <p:spPr>
          <a:xfrm>
            <a:off x="6796710" y="2541303"/>
            <a:ext cx="1324708" cy="830997"/>
          </a:xfrm>
          <a:prstGeom prst="rect">
            <a:avLst/>
          </a:prstGeom>
          <a:noFill/>
        </p:spPr>
        <p:txBody>
          <a:bodyPr wrap="square" rtlCol="0">
            <a:spAutoFit/>
          </a:bodyPr>
          <a:lstStyle/>
          <a:p>
            <a:r>
              <a:rPr lang="en" altLang="zh-CN" sz="1600" dirty="0">
                <a:solidFill>
                  <a:srgbClr val="595959"/>
                </a:solidFill>
                <a:effectLst/>
                <a:latin typeface="Times New Roman" panose="02020603050405020304" pitchFamily="18" charset="0"/>
              </a:rPr>
              <a:t>Network effect externalities</a:t>
            </a:r>
          </a:p>
        </p:txBody>
      </p:sp>
      <p:sp>
        <p:nvSpPr>
          <p:cNvPr id="72" name="文本框 81">
            <a:extLst>
              <a:ext uri="{FF2B5EF4-FFF2-40B4-BE49-F238E27FC236}">
                <a16:creationId xmlns:a16="http://schemas.microsoft.com/office/drawing/2014/main" id="{ECBE34F3-AD0D-C94A-BD00-9E7CF9A3D982}"/>
              </a:ext>
            </a:extLst>
          </p:cNvPr>
          <p:cNvSpPr txBox="1"/>
          <p:nvPr/>
        </p:nvSpPr>
        <p:spPr>
          <a:xfrm>
            <a:off x="8459548" y="2541303"/>
            <a:ext cx="1324708" cy="584775"/>
          </a:xfrm>
          <a:prstGeom prst="rect">
            <a:avLst/>
          </a:prstGeom>
          <a:noFill/>
        </p:spPr>
        <p:txBody>
          <a:bodyPr wrap="square" rtlCol="0">
            <a:spAutoFit/>
          </a:bodyPr>
          <a:lstStyle/>
          <a:p>
            <a:r>
              <a:rPr lang="en" altLang="zh-CN" sz="1600" dirty="0">
                <a:solidFill>
                  <a:srgbClr val="595959"/>
                </a:solidFill>
                <a:latin typeface="Times New Roman" panose="02020603050405020304" pitchFamily="18" charset="0"/>
              </a:rPr>
              <a:t>Low price attraction</a:t>
            </a:r>
          </a:p>
        </p:txBody>
      </p:sp>
      <p:sp>
        <p:nvSpPr>
          <p:cNvPr id="73" name="文本框 82">
            <a:extLst>
              <a:ext uri="{FF2B5EF4-FFF2-40B4-BE49-F238E27FC236}">
                <a16:creationId xmlns:a16="http://schemas.microsoft.com/office/drawing/2014/main" id="{8B3F3809-FEED-8A4D-A90B-F76A9BA7405D}"/>
              </a:ext>
            </a:extLst>
          </p:cNvPr>
          <p:cNvSpPr txBox="1"/>
          <p:nvPr/>
        </p:nvSpPr>
        <p:spPr>
          <a:xfrm>
            <a:off x="9918070" y="2043543"/>
            <a:ext cx="984198" cy="584775"/>
          </a:xfrm>
          <a:prstGeom prst="rect">
            <a:avLst/>
          </a:prstGeom>
          <a:noFill/>
        </p:spPr>
        <p:txBody>
          <a:bodyPr wrap="square" rtlCol="0">
            <a:spAutoFit/>
          </a:bodyPr>
          <a:lstStyle/>
          <a:p>
            <a:r>
              <a:rPr lang="en" altLang="zh-CN" sz="1600" dirty="0">
                <a:solidFill>
                  <a:srgbClr val="595959"/>
                </a:solidFill>
                <a:effectLst/>
                <a:latin typeface="Times New Roman" panose="02020603050405020304" pitchFamily="18" charset="0"/>
              </a:rPr>
              <a:t>More user scale</a:t>
            </a:r>
          </a:p>
        </p:txBody>
      </p:sp>
      <p:sp>
        <p:nvSpPr>
          <p:cNvPr id="74" name="文本框 83">
            <a:extLst>
              <a:ext uri="{FF2B5EF4-FFF2-40B4-BE49-F238E27FC236}">
                <a16:creationId xmlns:a16="http://schemas.microsoft.com/office/drawing/2014/main" id="{F73D81D7-EF08-6B42-BCBA-97DEB691A90F}"/>
              </a:ext>
            </a:extLst>
          </p:cNvPr>
          <p:cNvSpPr txBox="1"/>
          <p:nvPr/>
        </p:nvSpPr>
        <p:spPr>
          <a:xfrm>
            <a:off x="7301342" y="3738189"/>
            <a:ext cx="1710379" cy="338554"/>
          </a:xfrm>
          <a:prstGeom prst="rect">
            <a:avLst/>
          </a:prstGeom>
          <a:noFill/>
        </p:spPr>
        <p:txBody>
          <a:bodyPr wrap="square" rtlCol="0">
            <a:spAutoFit/>
          </a:bodyPr>
          <a:lstStyle/>
          <a:p>
            <a:pPr algn="ctr"/>
            <a:r>
              <a:rPr lang="en" altLang="zh-CN" sz="1600" dirty="0">
                <a:solidFill>
                  <a:srgbClr val="595959"/>
                </a:solidFill>
                <a:effectLst/>
                <a:latin typeface="Times New Roman" panose="02020603050405020304" pitchFamily="18" charset="0"/>
              </a:rPr>
              <a:t>Enjoy the product</a:t>
            </a:r>
          </a:p>
        </p:txBody>
      </p:sp>
      <p:sp>
        <p:nvSpPr>
          <p:cNvPr id="75" name="文本框 84">
            <a:extLst>
              <a:ext uri="{FF2B5EF4-FFF2-40B4-BE49-F238E27FC236}">
                <a16:creationId xmlns:a16="http://schemas.microsoft.com/office/drawing/2014/main" id="{59CF8AD8-B5AE-E248-BF3E-778ECEB3A2C3}"/>
              </a:ext>
            </a:extLst>
          </p:cNvPr>
          <p:cNvSpPr txBox="1"/>
          <p:nvPr/>
        </p:nvSpPr>
        <p:spPr>
          <a:xfrm>
            <a:off x="7459064" y="4489823"/>
            <a:ext cx="1492013" cy="338554"/>
          </a:xfrm>
          <a:prstGeom prst="rect">
            <a:avLst/>
          </a:prstGeom>
          <a:noFill/>
        </p:spPr>
        <p:txBody>
          <a:bodyPr wrap="square" rtlCol="0">
            <a:spAutoFit/>
          </a:bodyPr>
          <a:lstStyle/>
          <a:p>
            <a:pPr algn="ctr"/>
            <a:r>
              <a:rPr lang="en" altLang="zh-CN" sz="1600" dirty="0">
                <a:solidFill>
                  <a:srgbClr val="595959"/>
                </a:solidFill>
                <a:effectLst/>
                <a:latin typeface="Times New Roman" panose="02020603050405020304" pitchFamily="18" charset="0"/>
              </a:rPr>
              <a:t>Make money</a:t>
            </a:r>
          </a:p>
        </p:txBody>
      </p:sp>
      <p:sp>
        <p:nvSpPr>
          <p:cNvPr id="31" name="Slide Number Placeholder 1">
            <a:extLst>
              <a:ext uri="{FF2B5EF4-FFF2-40B4-BE49-F238E27FC236}">
                <a16:creationId xmlns:a16="http://schemas.microsoft.com/office/drawing/2014/main" id="{BD4AED2A-0919-C546-9BB6-8A957B497EC7}"/>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14</a:t>
            </a:fld>
            <a:endParaRPr lang="zh-CN" altLang="en-US" dirty="0"/>
          </a:p>
        </p:txBody>
      </p:sp>
    </p:spTree>
    <p:extLst>
      <p:ext uri="{BB962C8B-B14F-4D97-AF65-F5344CB8AC3E}">
        <p14:creationId xmlns:p14="http://schemas.microsoft.com/office/powerpoint/2010/main" val="2122844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mc:AlternateContent xmlns:mc="http://schemas.openxmlformats.org/markup-compatibility/2006">
        <mc:Choice xmlns:a14="http://schemas.microsoft.com/office/drawing/2010/main" Requires="a14">
          <p:sp>
            <p:nvSpPr>
              <p:cNvPr id="79" name="矩形: 圆角 25">
                <a:extLst>
                  <a:ext uri="{FF2B5EF4-FFF2-40B4-BE49-F238E27FC236}">
                    <a16:creationId xmlns:a16="http://schemas.microsoft.com/office/drawing/2014/main" id="{9306E329-FBCF-5F4E-AC24-2D3DD40BB448}"/>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 altLang="zh-CN" dirty="0">
                    <a:solidFill>
                      <a:srgbClr val="D6000A"/>
                    </a:solidFill>
                    <a:latin typeface="荆南波波黑" panose="02000800000000000000" pitchFamily="2" charset="-122"/>
                    <a:ea typeface="荆南波波黑" panose="02000800000000000000" pitchFamily="2" charset="-122"/>
                  </a:rPr>
                  <a:t>Model setting and Variables</a:t>
                </a:r>
              </a:p>
              <a:p>
                <a:pPr algn="l">
                  <a:lnSpc>
                    <a:spcPct val="150000"/>
                  </a:lnSpc>
                </a:pPr>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By introducing the linear </a:t>
                </a:r>
                <a:r>
                  <a:rPr lang="en" altLang="zh-CN" b="0" i="0" u="none" strike="noStrike" dirty="0" err="1">
                    <a:solidFill>
                      <a:srgbClr val="333333"/>
                    </a:solidFill>
                    <a:effectLst/>
                    <a:latin typeface="Times New Roman" panose="02020603050405020304" pitchFamily="18" charset="0"/>
                    <a:cs typeface="Times New Roman" panose="02020603050405020304" pitchFamily="18" charset="0"/>
                  </a:rPr>
                  <a:t>Hotelling</a:t>
                </a:r>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model, social e-commerce platforms A and B are respectively located at the two ends of the line segment [0,1].</a:t>
                </a:r>
              </a:p>
              <a:p>
                <a:pPr>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𝑛</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𝑠𝑖</m:t>
                        </m:r>
                      </m:sub>
                    </m:s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m:t>
                    </m:r>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𝑛</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𝑏𝑖</m:t>
                        </m:r>
                      </m:sub>
                    </m:sSub>
                    <m:d>
                      <m:dPr>
                        <m:ctrlPr>
                          <a:rPr lang="en" altLang="zh-CN" i="1" dirty="0">
                            <a:solidFill>
                              <a:srgbClr val="333333"/>
                            </a:solidFill>
                            <a:latin typeface="Cambria Math" panose="02040503050406030204" pitchFamily="18" charset="0"/>
                            <a:cs typeface="Times New Roman" panose="02020603050405020304" pitchFamily="18" charset="0"/>
                          </a:rPr>
                        </m:ctrlPr>
                      </m:dPr>
                      <m:e>
                        <m:r>
                          <a:rPr lang="en" altLang="zh-CN" i="1" dirty="0">
                            <a:solidFill>
                              <a:srgbClr val="333333"/>
                            </a:solidFill>
                            <a:latin typeface="Cambria Math" panose="02040503050406030204" pitchFamily="18" charset="0"/>
                            <a:cs typeface="Times New Roman" panose="02020603050405020304" pitchFamily="18" charset="0"/>
                          </a:rPr>
                          <m:t>𝑖</m:t>
                        </m:r>
                        <m:r>
                          <a:rPr lang="en" altLang="zh-CN" i="1" dirty="0">
                            <a:solidFill>
                              <a:srgbClr val="333333"/>
                            </a:solidFill>
                            <a:latin typeface="Cambria Math" panose="02040503050406030204" pitchFamily="18" charset="0"/>
                            <a:cs typeface="Times New Roman" panose="02020603050405020304" pitchFamily="18" charset="0"/>
                          </a:rPr>
                          <m:t> = </m:t>
                        </m:r>
                        <m:r>
                          <a:rPr lang="en" altLang="zh-CN" i="1" dirty="0">
                            <a:solidFill>
                              <a:srgbClr val="333333"/>
                            </a:solidFill>
                            <a:latin typeface="Cambria Math" panose="02040503050406030204" pitchFamily="18" charset="0"/>
                            <a:cs typeface="Times New Roman" panose="02020603050405020304" pitchFamily="18" charset="0"/>
                          </a:rPr>
                          <m:t>𝐴</m:t>
                        </m:r>
                        <m:r>
                          <a:rPr lang="en" altLang="zh-CN" i="1" dirty="0">
                            <a:solidFill>
                              <a:srgbClr val="333333"/>
                            </a:solidFill>
                            <a:latin typeface="Cambria Math" panose="02040503050406030204" pitchFamily="18" charset="0"/>
                            <a:cs typeface="Times New Roman" panose="02020603050405020304" pitchFamily="18" charset="0"/>
                          </a:rPr>
                          <m:t>, </m:t>
                        </m:r>
                        <m:r>
                          <a:rPr lang="en" altLang="zh-CN" i="1" dirty="0">
                            <a:solidFill>
                              <a:srgbClr val="333333"/>
                            </a:solidFill>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The number and scale of merchants and consumers in the two social e-commerce platforms.</a:t>
                </a:r>
              </a:p>
              <a:p>
                <a:pPr>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𝑈</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𝑠𝑖</m:t>
                        </m:r>
                      </m:sub>
                    </m:s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m:t>
                    </m:r>
                    <m:sSub>
                      <m:sSubPr>
                        <m:ctrlPr>
                          <a:rPr lang="en" altLang="zh-CN" i="1" dirty="0">
                            <a:solidFill>
                              <a:srgbClr val="333333"/>
                            </a:solidFill>
                            <a:latin typeface="Cambria Math" panose="02040503050406030204" pitchFamily="18" charset="0"/>
                            <a:cs typeface="Times New Roman" panose="02020603050405020304" pitchFamily="18" charset="0"/>
                          </a:rPr>
                        </m:ctrlPr>
                      </m:sSubPr>
                      <m:e>
                        <m:r>
                          <a:rPr lang="en" altLang="zh-CN" i="1" dirty="0">
                            <a:solidFill>
                              <a:srgbClr val="333333"/>
                            </a:solidFill>
                            <a:latin typeface="Cambria Math" panose="02040503050406030204" pitchFamily="18" charset="0"/>
                            <a:cs typeface="Times New Roman" panose="02020603050405020304" pitchFamily="18" charset="0"/>
                          </a:rPr>
                          <m:t>𝑈</m:t>
                        </m:r>
                      </m:e>
                      <m:sub>
                        <m:r>
                          <a:rPr lang="en-US" altLang="zh-CN" b="0" i="1" dirty="0" smtClean="0">
                            <a:solidFill>
                              <a:srgbClr val="333333"/>
                            </a:solidFill>
                            <a:latin typeface="Cambria Math" panose="02040503050406030204" pitchFamily="18" charset="0"/>
                            <a:cs typeface="Times New Roman" panose="02020603050405020304" pitchFamily="18" charset="0"/>
                          </a:rPr>
                          <m:t>𝑏</m:t>
                        </m:r>
                        <m:r>
                          <a:rPr lang="en-US" altLang="zh-CN" i="1" dirty="0">
                            <a:solidFill>
                              <a:srgbClr val="333333"/>
                            </a:solidFill>
                            <a:latin typeface="Cambria Math" panose="02040503050406030204" pitchFamily="18" charset="0"/>
                            <a:cs typeface="Times New Roman" panose="02020603050405020304" pitchFamily="18" charset="0"/>
                          </a:rPr>
                          <m:t>𝑖</m:t>
                        </m:r>
                      </m:sub>
                    </m:sSub>
                    <m:d>
                      <m:dPr>
                        <m:ctrlPr>
                          <a:rPr lang="en" altLang="zh-CN" i="1" dirty="0">
                            <a:solidFill>
                              <a:srgbClr val="333333"/>
                            </a:solidFill>
                            <a:latin typeface="Cambria Math" panose="02040503050406030204" pitchFamily="18" charset="0"/>
                            <a:cs typeface="Times New Roman" panose="02020603050405020304" pitchFamily="18" charset="0"/>
                          </a:rPr>
                        </m:ctrlPr>
                      </m:dPr>
                      <m:e>
                        <m:r>
                          <a:rPr lang="en" altLang="zh-CN" i="1" dirty="0">
                            <a:solidFill>
                              <a:srgbClr val="333333"/>
                            </a:solidFill>
                            <a:latin typeface="Cambria Math" panose="02040503050406030204" pitchFamily="18" charset="0"/>
                            <a:cs typeface="Times New Roman" panose="02020603050405020304" pitchFamily="18" charset="0"/>
                          </a:rPr>
                          <m:t>𝑖</m:t>
                        </m:r>
                        <m:r>
                          <a:rPr lang="en" altLang="zh-CN" i="1" dirty="0">
                            <a:solidFill>
                              <a:srgbClr val="333333"/>
                            </a:solidFill>
                            <a:latin typeface="Cambria Math" panose="02040503050406030204" pitchFamily="18" charset="0"/>
                            <a:cs typeface="Times New Roman" panose="02020603050405020304" pitchFamily="18" charset="0"/>
                          </a:rPr>
                          <m:t> = </m:t>
                        </m:r>
                        <m:r>
                          <a:rPr lang="en" altLang="zh-CN" i="1" dirty="0">
                            <a:solidFill>
                              <a:srgbClr val="333333"/>
                            </a:solidFill>
                            <a:latin typeface="Cambria Math" panose="02040503050406030204" pitchFamily="18" charset="0"/>
                            <a:cs typeface="Times New Roman" panose="02020603050405020304" pitchFamily="18" charset="0"/>
                          </a:rPr>
                          <m:t>𝐴</m:t>
                        </m:r>
                        <m:r>
                          <a:rPr lang="en" altLang="zh-CN" i="1" dirty="0">
                            <a:solidFill>
                              <a:srgbClr val="333333"/>
                            </a:solidFill>
                            <a:latin typeface="Cambria Math" panose="02040503050406030204" pitchFamily="18" charset="0"/>
                            <a:cs typeface="Times New Roman" panose="02020603050405020304" pitchFamily="18" charset="0"/>
                          </a:rPr>
                          <m:t>, </m:t>
                        </m:r>
                        <m:r>
                          <a:rPr lang="en" altLang="zh-CN" i="1" dirty="0">
                            <a:solidFill>
                              <a:srgbClr val="333333"/>
                            </a:solidFill>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Utility obtained by two-sided users on social e-commerce platforms.</a:t>
                </a:r>
              </a:p>
              <a:p>
                <a:pPr algn="l">
                  <a:lnSpc>
                    <a:spcPct val="150000"/>
                  </a:lnSpc>
                  <a:buFont typeface="Arial" panose="020B0604020202020204" pitchFamily="34" charset="0"/>
                  <a:buChar char="•"/>
                </a:pPr>
                <a14:m>
                  <m:oMath xmlns:m="http://schemas.openxmlformats.org/officeDocument/2006/math">
                    <m:r>
                      <a:rPr lang="en" altLang="zh-CN" b="0" i="1" u="none" strike="noStrike"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𝜆</m:t>
                    </m:r>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Strength of cross-network externalities between two-sided users on the social e-commerce platform.</a:t>
                </a:r>
              </a:p>
              <a:p>
                <a:pPr>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𝑃</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𝑠𝑖</m:t>
                        </m:r>
                      </m:sub>
                    </m:s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m:t>
                    </m:r>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𝑃</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𝑏𝑖</m:t>
                        </m:r>
                      </m:sub>
                    </m:sSub>
                    <m:d>
                      <m:dPr>
                        <m:ctrlPr>
                          <a:rPr lang="en" altLang="zh-CN" i="1" dirty="0">
                            <a:solidFill>
                              <a:srgbClr val="333333"/>
                            </a:solidFill>
                            <a:latin typeface="Cambria Math" panose="02040503050406030204" pitchFamily="18" charset="0"/>
                            <a:cs typeface="Times New Roman" panose="02020603050405020304" pitchFamily="18" charset="0"/>
                          </a:rPr>
                        </m:ctrlPr>
                      </m:dPr>
                      <m:e>
                        <m:r>
                          <a:rPr lang="en" altLang="zh-CN" i="1" dirty="0">
                            <a:solidFill>
                              <a:srgbClr val="333333"/>
                            </a:solidFill>
                            <a:latin typeface="Cambria Math" panose="02040503050406030204" pitchFamily="18" charset="0"/>
                            <a:cs typeface="Times New Roman" panose="02020603050405020304" pitchFamily="18" charset="0"/>
                          </a:rPr>
                          <m:t>𝑖</m:t>
                        </m:r>
                        <m:r>
                          <a:rPr lang="en" altLang="zh-CN" i="1" dirty="0">
                            <a:solidFill>
                              <a:srgbClr val="333333"/>
                            </a:solidFill>
                            <a:latin typeface="Cambria Math" panose="02040503050406030204" pitchFamily="18" charset="0"/>
                            <a:cs typeface="Times New Roman" panose="02020603050405020304" pitchFamily="18" charset="0"/>
                          </a:rPr>
                          <m:t> = </m:t>
                        </m:r>
                        <m:r>
                          <a:rPr lang="en" altLang="zh-CN" i="1" dirty="0">
                            <a:solidFill>
                              <a:srgbClr val="333333"/>
                            </a:solidFill>
                            <a:latin typeface="Cambria Math" panose="02040503050406030204" pitchFamily="18" charset="0"/>
                            <a:cs typeface="Times New Roman" panose="02020603050405020304" pitchFamily="18" charset="0"/>
                          </a:rPr>
                          <m:t>𝐴</m:t>
                        </m:r>
                        <m:r>
                          <a:rPr lang="en" altLang="zh-CN" i="1" dirty="0">
                            <a:solidFill>
                              <a:srgbClr val="333333"/>
                            </a:solidFill>
                            <a:latin typeface="Cambria Math" panose="02040503050406030204" pitchFamily="18" charset="0"/>
                            <a:cs typeface="Times New Roman" panose="02020603050405020304" pitchFamily="18" charset="0"/>
                          </a:rPr>
                          <m:t>, </m:t>
                        </m:r>
                        <m:r>
                          <a:rPr lang="en" altLang="zh-CN" i="1" dirty="0">
                            <a:solidFill>
                              <a:srgbClr val="333333"/>
                            </a:solidFill>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Pricing of two-sided users by social e-commerce platform i.</a:t>
                </a:r>
              </a:p>
              <a:p>
                <a:pPr algn="l">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𝑒</m:t>
                        </m:r>
                      </m:e>
                      <m: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sub>
                    </m:sSub>
                    <m:d>
                      <m:d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d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𝐴</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Marketing service level of platform products.</a:t>
                </a:r>
              </a:p>
              <a:p>
                <a:pPr algn="l">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𝑡</m:t>
                        </m:r>
                      </m:e>
                      <m: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sub>
                    </m:sSub>
                    <m:d>
                      <m:d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d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𝐴</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Transfer costs of consumers and merchants to social e-commerce platforms A and B.</a:t>
                </a:r>
              </a:p>
            </p:txBody>
          </p:sp>
        </mc:Choice>
        <mc:Fallback>
          <p:sp>
            <p:nvSpPr>
              <p:cNvPr id="79" name="矩形: 圆角 25">
                <a:extLst>
                  <a:ext uri="{FF2B5EF4-FFF2-40B4-BE49-F238E27FC236}">
                    <a16:creationId xmlns:a16="http://schemas.microsoft.com/office/drawing/2014/main" id="{9306E329-FBCF-5F4E-AC24-2D3DD40BB448}"/>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4"/>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15</a:t>
            </a:fld>
            <a:endParaRPr lang="zh-CN" altLang="en-US" dirty="0"/>
          </a:p>
        </p:txBody>
      </p:sp>
    </p:spTree>
    <p:extLst>
      <p:ext uri="{BB962C8B-B14F-4D97-AF65-F5344CB8AC3E}">
        <p14:creationId xmlns:p14="http://schemas.microsoft.com/office/powerpoint/2010/main" val="1031145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16</a:t>
            </a:fld>
            <a:endParaRPr lang="zh-CN" altLang="en-US" dirty="0"/>
          </a:p>
        </p:txBody>
      </p:sp>
      <mc:AlternateContent xmlns:mc="http://schemas.openxmlformats.org/markup-compatibility/2006">
        <mc:Choice xmlns:a14="http://schemas.microsoft.com/office/drawing/2010/main" Requires="a14">
          <p:sp>
            <p:nvSpPr>
              <p:cNvPr id="8" name="矩形: 圆角 25">
                <a:extLst>
                  <a:ext uri="{FF2B5EF4-FFF2-40B4-BE49-F238E27FC236}">
                    <a16:creationId xmlns:a16="http://schemas.microsoft.com/office/drawing/2014/main" id="{92EADE8B-C5F6-4A4F-A950-67CAEF78B8AA}"/>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dirty="0">
                    <a:solidFill>
                      <a:srgbClr val="D6000A"/>
                    </a:solidFill>
                    <a:latin typeface="荆南波波黑" panose="02000800000000000000" pitchFamily="2" charset="-122"/>
                    <a:ea typeface="荆南波波黑" panose="02000800000000000000" pitchFamily="2" charset="-122"/>
                  </a:rPr>
                  <a:t>Utility and Profit Function</a:t>
                </a:r>
              </a:p>
              <a:p>
                <a:r>
                  <a:rPr lang="en-US" altLang="zh-CN" sz="18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Consumer Utility Function</a:t>
                </a:r>
                <a:endParaRPr lang="zh-CN" altLang="zh-CN" sz="1800" b="1"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𝜆</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𝜉</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𝛽𝜃</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d>
                    </m:oMath>
                  </m:oMathPara>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𝜆</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from cross-network externalities between merchants and users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obtained from consumers' information production and sharing on social e-commerce platforms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𝛽𝜃</m:t>
                    </m:r>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Disutility from social costs incurred by the recipient's rejection of information</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Cost of membership fees paid by consumers to the platform</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Merchant Utility Function</a:t>
                </a:r>
                <a:endParaRPr lang="zh-CN" altLang="zh-CN" sz="1800" b="1"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ξ</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d>
                    </m:oMath>
                  </m:oMathPara>
                </a14:m>
                <a:endParaRPr lang="en-US"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from cross-network externalities between merchants and users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brought by consumers' information production and sharing to merchants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Disutility from marketing service fees paid by merchants to the platform</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8" name="矩形: 圆角 25">
                <a:extLst>
                  <a:ext uri="{FF2B5EF4-FFF2-40B4-BE49-F238E27FC236}">
                    <a16:creationId xmlns:a16="http://schemas.microsoft.com/office/drawing/2014/main" id="{92EADE8B-C5F6-4A4F-A950-67CAEF78B8AA}"/>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4201122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17</a:t>
            </a:fld>
            <a:endParaRPr lang="zh-CN" altLang="en-US" dirty="0"/>
          </a:p>
        </p:txBody>
      </p:sp>
      <mc:AlternateContent xmlns:mc="http://schemas.openxmlformats.org/markup-compatibility/2006">
        <mc:Choice xmlns:a14="http://schemas.microsoft.com/office/drawing/2010/main" Requires="a14">
          <p:sp>
            <p:nvSpPr>
              <p:cNvPr id="9" name="矩形: 圆角 25">
                <a:extLst>
                  <a:ext uri="{FF2B5EF4-FFF2-40B4-BE49-F238E27FC236}">
                    <a16:creationId xmlns:a16="http://schemas.microsoft.com/office/drawing/2014/main" id="{7FB89357-C180-8043-98F1-74C53C0F96EE}"/>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dirty="0">
                    <a:solidFill>
                      <a:srgbClr val="D6000A"/>
                    </a:solidFill>
                    <a:latin typeface="荆南波波黑" panose="02000800000000000000" pitchFamily="2" charset="-122"/>
                    <a:ea typeface="荆南波波黑" panose="02000800000000000000" pitchFamily="2" charset="-122"/>
                  </a:rPr>
                  <a:t>Utility and Profit Function</a:t>
                </a:r>
              </a:p>
              <a:p>
                <a:r>
                  <a:rPr lang="en-US" altLang="zh-CN" sz="18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Profit Function of Social E-commerce Platform</a:t>
                </a:r>
                <a:endParaRPr lang="zh-CN" altLang="zh-CN" sz="1800" b="1"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π</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𝑏𝐴</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𝑠𝐴</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π</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𝑏𝐵</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𝑠𝐵</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Marketing service cost of the social e-commerce platform</a:t>
                </a: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 altLang="zh-CN" dirty="0">
                    <a:solidFill>
                      <a:srgbClr val="D6000A"/>
                    </a:solidFill>
                    <a:latin typeface="荆南波波黑" panose="02000800000000000000" pitchFamily="2" charset="-122"/>
                    <a:ea typeface="荆南波波黑" panose="02000800000000000000" pitchFamily="2" charset="-122"/>
                  </a:rPr>
                  <a:t>User Distribution and Distance Parameters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Consumers and merchants can only choose one platform (A or B)(</a:t>
                </a:r>
                <a:r>
                  <a:rPr lang="zh-CN"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单归属</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Distance between a consumer on [0,1] and platform A; </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Distance between a merchant on [0,1] and platform B</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𝑎𝑛𝑑</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Indifference points for consumers and merchants joining platforms A and B</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9" name="矩形: 圆角 25">
                <a:extLst>
                  <a:ext uri="{FF2B5EF4-FFF2-40B4-BE49-F238E27FC236}">
                    <a16:creationId xmlns:a16="http://schemas.microsoft.com/office/drawing/2014/main" id="{7FB89357-C180-8043-98F1-74C53C0F96EE}"/>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1162493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18</a:t>
            </a:fld>
            <a:endParaRPr lang="zh-CN" altLang="en-US" dirty="0"/>
          </a:p>
        </p:txBody>
      </p:sp>
      <mc:AlternateContent xmlns:mc="http://schemas.openxmlformats.org/markup-compatibility/2006">
        <mc:Choice xmlns:a14="http://schemas.microsoft.com/office/drawing/2010/main" Requires="a14">
          <p:sp>
            <p:nvSpPr>
              <p:cNvPr id="8" name="矩形: 圆角 25">
                <a:extLst>
                  <a:ext uri="{FF2B5EF4-FFF2-40B4-BE49-F238E27FC236}">
                    <a16:creationId xmlns:a16="http://schemas.microsoft.com/office/drawing/2014/main" id="{64528977-B5FE-D841-99F3-C878B11025FE}"/>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 altLang="zh-CN" dirty="0">
                    <a:solidFill>
                      <a:srgbClr val="D6000A"/>
                    </a:solidFill>
                    <a:latin typeface="荆南波波黑" panose="02000800000000000000" pitchFamily="2" charset="-122"/>
                    <a:ea typeface="荆南波波黑" panose="02000800000000000000" pitchFamily="2" charset="-122"/>
                  </a:rPr>
                  <a:t>Utility Indifference Points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Utility of consumers and merchants at </a:t>
                </a:r>
                <a14:m>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𝑎𝑛𝑑</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respectively:</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βθ</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βθ</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Utility indifference points </a:t>
                </a:r>
                <a14:m>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𝑎𝑛𝑑</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for consumers and merchant users:</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e>
                          </m:d>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den>
                      </m:f>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e>
                          </m:d>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den>
                      </m:f>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Combined with n</a:t>
                </a:r>
                <a14:m>
                  <m:oMath xmlns:m="http://schemas.openxmlformats.org/officeDocument/2006/math">
                    <m:sPre>
                      <m:sPre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PrePr>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up/>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e>
                    </m:sPre>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We can obtain the equation of two-sided user scale on social e-commerce platform and two platform profit with respect to price.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𝑏𝑖</m:t>
                        </m:r>
                      </m:sub>
                    </m:sSub>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oMath>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8" name="矩形: 圆角 25">
                <a:extLst>
                  <a:ext uri="{FF2B5EF4-FFF2-40B4-BE49-F238E27FC236}">
                    <a16:creationId xmlns:a16="http://schemas.microsoft.com/office/drawing/2014/main" id="{64528977-B5FE-D841-99F3-C878B11025FE}"/>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545676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19</a:t>
            </a:fld>
            <a:endParaRPr lang="zh-CN" altLang="en-US" dirty="0"/>
          </a:p>
        </p:txBody>
      </p:sp>
      <mc:AlternateContent xmlns:mc="http://schemas.openxmlformats.org/markup-compatibility/2006">
        <mc:Choice xmlns:a14="http://schemas.microsoft.com/office/drawing/2010/main" Requires="a14">
          <p:sp>
            <p:nvSpPr>
              <p:cNvPr id="9" name="矩形: 圆角 25">
                <a:extLst>
                  <a:ext uri="{FF2B5EF4-FFF2-40B4-BE49-F238E27FC236}">
                    <a16:creationId xmlns:a16="http://schemas.microsoft.com/office/drawing/2014/main" id="{FBECFD92-430F-B949-B5F7-11527509E3D9}"/>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 altLang="zh-CN" dirty="0">
                    <a:solidFill>
                      <a:srgbClr val="D6000A"/>
                    </a:solidFill>
                    <a:latin typeface="荆南波波黑" panose="02000800000000000000" pitchFamily="2" charset="-122"/>
                    <a:ea typeface="荆南波波黑" panose="02000800000000000000" pitchFamily="2" charset="-122"/>
                  </a:rPr>
                  <a:t>Partial Derivatives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First-order partial derivatives with respect to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Setting the partial derivatives to zero yields the optimal pricing for consumer membership fees and merchant marketing service fees:</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Finally, the user scale and profits of social e-commerce platforms A and B can be obtained:</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9" name="矩形: 圆角 25">
                <a:extLst>
                  <a:ext uri="{FF2B5EF4-FFF2-40B4-BE49-F238E27FC236}">
                    <a16:creationId xmlns:a16="http://schemas.microsoft.com/office/drawing/2014/main" id="{FBECFD92-430F-B949-B5F7-11527509E3D9}"/>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3081243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21" name="文本框 20"/>
          <p:cNvSpPr txBox="1"/>
          <p:nvPr/>
        </p:nvSpPr>
        <p:spPr>
          <a:xfrm>
            <a:off x="-8095" y="485056"/>
            <a:ext cx="12200095" cy="1446550"/>
          </a:xfrm>
          <a:prstGeom prst="rect">
            <a:avLst/>
          </a:prstGeom>
          <a:noFill/>
        </p:spPr>
        <p:txBody>
          <a:bodyPr wrap="square" rtlCol="0">
            <a:spAutoFit/>
          </a:bodyPr>
          <a:lstStyle/>
          <a:p>
            <a:pPr algn="ctr"/>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07623" y="33587"/>
            <a:ext cx="6380921" cy="6380921"/>
          </a:xfrm>
          <a:prstGeom prst="rect">
            <a:avLst/>
          </a:prstGeom>
        </p:spPr>
      </p:pic>
      <p:sp>
        <p:nvSpPr>
          <p:cNvPr id="34" name="文本框 24">
            <a:extLst>
              <a:ext uri="{FF2B5EF4-FFF2-40B4-BE49-F238E27FC236}">
                <a16:creationId xmlns:a16="http://schemas.microsoft.com/office/drawing/2014/main" id="{3E9D3F28-0327-794C-B44B-F9A66BA1EF84}"/>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36" name="文本框 39">
            <a:extLst>
              <a:ext uri="{FF2B5EF4-FFF2-40B4-BE49-F238E27FC236}">
                <a16:creationId xmlns:a16="http://schemas.microsoft.com/office/drawing/2014/main" id="{7367FE94-0FB5-6B4A-ABB6-761AEF551102}"/>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grpSp>
        <p:nvGrpSpPr>
          <p:cNvPr id="2" name="Group 1">
            <a:extLst>
              <a:ext uri="{FF2B5EF4-FFF2-40B4-BE49-F238E27FC236}">
                <a16:creationId xmlns:a16="http://schemas.microsoft.com/office/drawing/2014/main" id="{B9F9A542-C1F6-DA4A-868F-044A6AB0E1E1}"/>
              </a:ext>
            </a:extLst>
          </p:cNvPr>
          <p:cNvGrpSpPr/>
          <p:nvPr/>
        </p:nvGrpSpPr>
        <p:grpSpPr>
          <a:xfrm>
            <a:off x="1083870" y="2019858"/>
            <a:ext cx="10016163" cy="3646096"/>
            <a:chOff x="1098737" y="1849561"/>
            <a:chExt cx="10416101" cy="3646096"/>
          </a:xfrm>
        </p:grpSpPr>
        <p:sp>
          <p:nvSpPr>
            <p:cNvPr id="9" name="文本框 8"/>
            <p:cNvSpPr txBox="1"/>
            <p:nvPr/>
          </p:nvSpPr>
          <p:spPr>
            <a:xfrm>
              <a:off x="1098737" y="1849561"/>
              <a:ext cx="2963011" cy="1477328"/>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O1</a:t>
              </a:r>
            </a:p>
            <a:p>
              <a:pPr algn="ctr"/>
              <a:r>
                <a:rPr lang="en-US" altLang="zh-CN" sz="3000" dirty="0">
                  <a:solidFill>
                    <a:schemeClr val="bg1"/>
                  </a:solidFill>
                  <a:latin typeface="优设标题黑" panose="00000500000000000000" pitchFamily="2" charset="-122"/>
                  <a:ea typeface="优设标题黑" panose="00000500000000000000" pitchFamily="2" charset="-122"/>
                </a:rPr>
                <a:t>Platform</a:t>
              </a:r>
            </a:p>
            <a:p>
              <a:pPr algn="ctr"/>
              <a:r>
                <a:rPr lang="en-US" altLang="zh-CN" sz="3000" dirty="0">
                  <a:solidFill>
                    <a:schemeClr val="bg1"/>
                  </a:solidFill>
                  <a:latin typeface="优设标题黑" panose="00000500000000000000" pitchFamily="2" charset="-122"/>
                  <a:ea typeface="优设标题黑" panose="00000500000000000000" pitchFamily="2" charset="-122"/>
                </a:rPr>
                <a:t>Introduction</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sp>
          <p:nvSpPr>
            <p:cNvPr id="41" name="文本框 8">
              <a:extLst>
                <a:ext uri="{FF2B5EF4-FFF2-40B4-BE49-F238E27FC236}">
                  <a16:creationId xmlns:a16="http://schemas.microsoft.com/office/drawing/2014/main" id="{C3FE2966-AD9E-064A-8F3B-422206452F39}"/>
                </a:ext>
              </a:extLst>
            </p:cNvPr>
            <p:cNvSpPr txBox="1"/>
            <p:nvPr/>
          </p:nvSpPr>
          <p:spPr>
            <a:xfrm>
              <a:off x="8551827" y="1931606"/>
              <a:ext cx="2963011" cy="1477328"/>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O2</a:t>
              </a:r>
            </a:p>
            <a:p>
              <a:pPr algn="ctr"/>
              <a:r>
                <a:rPr lang="en-US" altLang="zh-CN" sz="3000" dirty="0">
                  <a:solidFill>
                    <a:schemeClr val="bg1"/>
                  </a:solidFill>
                  <a:latin typeface="优设标题黑" panose="00000500000000000000" pitchFamily="2" charset="-122"/>
                  <a:ea typeface="优设标题黑" panose="00000500000000000000" pitchFamily="2" charset="-122"/>
                </a:rPr>
                <a:t>Theoretical Analysis</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sp>
          <p:nvSpPr>
            <p:cNvPr id="42" name="文本框 8">
              <a:extLst>
                <a:ext uri="{FF2B5EF4-FFF2-40B4-BE49-F238E27FC236}">
                  <a16:creationId xmlns:a16="http://schemas.microsoft.com/office/drawing/2014/main" id="{0A28B9C8-EC2B-E740-8428-9B37729DF9AA}"/>
                </a:ext>
              </a:extLst>
            </p:cNvPr>
            <p:cNvSpPr txBox="1"/>
            <p:nvPr/>
          </p:nvSpPr>
          <p:spPr>
            <a:xfrm>
              <a:off x="8551827" y="4479994"/>
              <a:ext cx="2963011" cy="1015663"/>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O4</a:t>
              </a:r>
            </a:p>
            <a:p>
              <a:pPr algn="ctr"/>
              <a:r>
                <a:rPr lang="en-US" altLang="zh-CN" sz="3000" dirty="0">
                  <a:solidFill>
                    <a:schemeClr val="bg1"/>
                  </a:solidFill>
                  <a:latin typeface="优设标题黑" panose="00000500000000000000" pitchFamily="2" charset="-122"/>
                  <a:ea typeface="优设标题黑" panose="00000500000000000000" pitchFamily="2" charset="-122"/>
                </a:rPr>
                <a:t>Conclusion</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sp>
          <p:nvSpPr>
            <p:cNvPr id="43" name="文本框 8">
              <a:extLst>
                <a:ext uri="{FF2B5EF4-FFF2-40B4-BE49-F238E27FC236}">
                  <a16:creationId xmlns:a16="http://schemas.microsoft.com/office/drawing/2014/main" id="{9B9ACEFE-1E77-9443-B5C2-A3C62C5F8F40}"/>
                </a:ext>
              </a:extLst>
            </p:cNvPr>
            <p:cNvSpPr txBox="1"/>
            <p:nvPr/>
          </p:nvSpPr>
          <p:spPr>
            <a:xfrm>
              <a:off x="1098737" y="4474042"/>
              <a:ext cx="2963011" cy="1015663"/>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O3</a:t>
              </a:r>
            </a:p>
            <a:p>
              <a:pPr algn="ctr"/>
              <a:r>
                <a:rPr lang="en-US" altLang="zh-CN" sz="3000" dirty="0">
                  <a:solidFill>
                    <a:schemeClr val="bg1"/>
                  </a:solidFill>
                  <a:latin typeface="优设标题黑" panose="00000500000000000000" pitchFamily="2" charset="-122"/>
                  <a:ea typeface="优设标题黑" panose="00000500000000000000" pitchFamily="2" charset="-122"/>
                </a:rPr>
                <a:t>Extension</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20</a:t>
            </a:fld>
            <a:endParaRPr lang="zh-CN" altLang="en-US" dirty="0"/>
          </a:p>
        </p:txBody>
      </p:sp>
      <mc:AlternateContent xmlns:mc="http://schemas.openxmlformats.org/markup-compatibility/2006">
        <mc:Choice xmlns:a14="http://schemas.microsoft.com/office/drawing/2010/main" Requires="a14">
          <p:sp>
            <p:nvSpPr>
              <p:cNvPr id="8" name="矩形: 圆角 25">
                <a:extLst>
                  <a:ext uri="{FF2B5EF4-FFF2-40B4-BE49-F238E27FC236}">
                    <a16:creationId xmlns:a16="http://schemas.microsoft.com/office/drawing/2014/main" id="{11B14DB3-A4DF-1D40-8F34-9BB8964A0BD4}"/>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rgbClr val="D6000A"/>
                    </a:solidFill>
                    <a:latin typeface="荆南波波黑" panose="02000800000000000000" pitchFamily="2" charset="-122"/>
                    <a:ea typeface="荆南波波黑" panose="02000800000000000000" pitchFamily="2" charset="-122"/>
                  </a:rPr>
                  <a:t>Profit Difference Analysis</a:t>
                </a:r>
              </a:p>
              <a:p>
                <a:pPr/>
                <a14:m>
                  <m:oMathPara xmlns:m="http://schemas.openxmlformats.org/officeDocument/2006/math">
                    <m:oMathParaPr>
                      <m:jc m:val="centerGroup"/>
                    </m:oMathParaPr>
                    <m:oMath xmlns:m="http://schemas.openxmlformats.org/officeDocument/2006/math">
                      <m:r>
                        <m:rPr>
                          <m:sty m:val="p"/>
                        </m:rPr>
                        <a:rPr lang="zh-CN" altLang="zh-CN"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6</m:t>
                          </m:r>
                        </m:den>
                      </m:f>
                      <m:d>
                        <m:dPr>
                          <m:begChr m:val="["/>
                          <m:endChr m:val="]"/>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8</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6</m:t>
                          </m:r>
                        </m:den>
                      </m:f>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d>
                        <m:dPr>
                          <m:begChr m:val="["/>
                          <m:endChr m:val="]"/>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8</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e>
                      </m:d>
                    </m:oMath>
                  </m:oMathPara>
                </a14:m>
                <a:endParaRPr lang="en-US"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&lt;0</m:t>
                      </m:r>
                    </m:oMath>
                  </m:oMathPara>
                </a14:m>
                <a:endParaRPr lang="en-US"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r>
                        <a:rPr lang="en-US" altLang="zh-CN" i="1">
                          <a:solidFill>
                            <a:schemeClr val="tx1"/>
                          </a:solidFill>
                          <a:latin typeface="Cambria Math" panose="02040503050406030204" pitchFamily="18" charset="0"/>
                          <a:ea typeface="宋体" panose="02010600030101010101" pitchFamily="2" charset="-122"/>
                          <a:cs typeface="Cambria Math" panose="020405030504060302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r>
                        <a:rPr lang="zh-CN"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i="1">
                          <a:solidFill>
                            <a:schemeClr val="tx1"/>
                          </a:solidFill>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when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&lt;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profit difference of social e-commerce platforms increases with an increase in marketing service levels.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when </a:t>
                </a:r>
                <a14:m>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&lt;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profit difference decreases with further increases in marketing service levels.</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8" name="矩形: 圆角 25">
                <a:extLst>
                  <a:ext uri="{FF2B5EF4-FFF2-40B4-BE49-F238E27FC236}">
                    <a16:creationId xmlns:a16="http://schemas.microsoft.com/office/drawing/2014/main" id="{11B14DB3-A4DF-1D40-8F34-9BB8964A0BD4}"/>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3959685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21</a:t>
            </a:fld>
            <a:endParaRPr lang="zh-CN" altLang="en-US" dirty="0"/>
          </a:p>
        </p:txBody>
      </p:sp>
      <mc:AlternateContent xmlns:mc="http://schemas.openxmlformats.org/markup-compatibility/2006">
        <mc:Choice xmlns:a14="http://schemas.microsoft.com/office/drawing/2010/main" Requires="a14">
          <p:sp>
            <p:nvSpPr>
              <p:cNvPr id="9" name="矩形: 圆角 25">
                <a:extLst>
                  <a:ext uri="{FF2B5EF4-FFF2-40B4-BE49-F238E27FC236}">
                    <a16:creationId xmlns:a16="http://schemas.microsoft.com/office/drawing/2014/main" id="{6FE6A234-7E66-8B45-AE73-8DEA305342F3}"/>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rgbClr val="D6000A"/>
                    </a:solidFill>
                    <a:latin typeface="荆南波波黑" panose="02000800000000000000" pitchFamily="2" charset="-122"/>
                    <a:ea typeface="荆南波波黑" panose="02000800000000000000" pitchFamily="2" charset="-122"/>
                  </a:rPr>
                  <a:t>Profit Difference Analysis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set </a:t>
                </a:r>
                <a14:m>
                  <m:oMath xmlns:m="http://schemas.openxmlformats.org/officeDocument/2006/math">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=0.4,</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=0.4</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plot the graph: </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 Social Interaction</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Promotional Activities </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Precision Marketing</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User Data Utilization, these strategies raise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Pinduoduo</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 marketing service level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keeping the difference from competitors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within an optimal range.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marL="285750" indent="-285750">
                  <a:buFontTx/>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below a critical value,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increases with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By maintaining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 this optimal range,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Pinduoduo</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maximizes its profit difference and outperforms competitors.</a:t>
                </a:r>
              </a:p>
              <a:p>
                <a:pPr marL="285750" indent="-285750">
                  <a:buFontTx/>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p:sp>
            <p:nvSpPr>
              <p:cNvPr id="9" name="矩形: 圆角 25">
                <a:extLst>
                  <a:ext uri="{FF2B5EF4-FFF2-40B4-BE49-F238E27FC236}">
                    <a16:creationId xmlns:a16="http://schemas.microsoft.com/office/drawing/2014/main" id="{6FE6A234-7E66-8B45-AE73-8DEA305342F3}"/>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pic>
        <p:nvPicPr>
          <p:cNvPr id="10" name="图片 8">
            <a:extLst>
              <a:ext uri="{FF2B5EF4-FFF2-40B4-BE49-F238E27FC236}">
                <a16:creationId xmlns:a16="http://schemas.microsoft.com/office/drawing/2014/main" id="{57FFB97D-838E-884E-8C0D-5AEEA6C19D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7071" y="3190885"/>
            <a:ext cx="4897857" cy="3199779"/>
          </a:xfrm>
          <a:prstGeom prst="rect">
            <a:avLst/>
          </a:prstGeom>
        </p:spPr>
      </p:pic>
    </p:spTree>
    <p:extLst>
      <p:ext uri="{BB962C8B-B14F-4D97-AF65-F5344CB8AC3E}">
        <p14:creationId xmlns:p14="http://schemas.microsoft.com/office/powerpoint/2010/main" val="349849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endParaRPr lang="en-CN"/>
          </a:p>
        </p:txBody>
      </p:sp>
      <p:sp>
        <p:nvSpPr>
          <p:cNvPr id="38" name="矩形 12">
            <a:extLst>
              <a:ext uri="{FF2B5EF4-FFF2-40B4-BE49-F238E27FC236}">
                <a16:creationId xmlns:a16="http://schemas.microsoft.com/office/drawing/2014/main" id="{F4F7A534-7605-DC40-8F4C-893EC8946F08}"/>
              </a:ext>
            </a:extLst>
          </p:cNvPr>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17">
            <a:extLst>
              <a:ext uri="{FF2B5EF4-FFF2-40B4-BE49-F238E27FC236}">
                <a16:creationId xmlns:a16="http://schemas.microsoft.com/office/drawing/2014/main" id="{5D80AFC3-35C3-BD40-B1FD-25A5F4CB8752}"/>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41" name="矩形 1">
            <a:extLst>
              <a:ext uri="{FF2B5EF4-FFF2-40B4-BE49-F238E27FC236}">
                <a16:creationId xmlns:a16="http://schemas.microsoft.com/office/drawing/2014/main" id="{E7DAE4FC-D202-A946-9600-22714BEE1AF1}"/>
              </a:ext>
            </a:extLst>
          </p:cNvPr>
          <p:cNvSpPr/>
          <p:nvPr/>
        </p:nvSpPr>
        <p:spPr>
          <a:xfrm>
            <a:off x="0" y="3722954"/>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
            <a:extLst>
              <a:ext uri="{FF2B5EF4-FFF2-40B4-BE49-F238E27FC236}">
                <a16:creationId xmlns:a16="http://schemas.microsoft.com/office/drawing/2014/main" id="{0267C02A-7C25-AD48-AFA7-BFC361C41BD4}"/>
              </a:ext>
            </a:extLst>
          </p:cNvPr>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2.3.1</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US" altLang="zh-CN" sz="2500" dirty="0">
                <a:solidFill>
                  <a:schemeClr val="bg1"/>
                </a:solidFill>
                <a:latin typeface="荆南缘默体" panose="00020600040101010101" pitchFamily="18" charset="-128"/>
                <a:ea typeface="荆南缘默体" panose="00020600040101010101" pitchFamily="18" charset="-128"/>
              </a:rPr>
              <a:t>Procedure of the online reputation system</a:t>
            </a:r>
          </a:p>
        </p:txBody>
      </p:sp>
      <p:pic>
        <p:nvPicPr>
          <p:cNvPr id="48" name="图形 46">
            <a:extLst>
              <a:ext uri="{FF2B5EF4-FFF2-40B4-BE49-F238E27FC236}">
                <a16:creationId xmlns:a16="http://schemas.microsoft.com/office/drawing/2014/main" id="{513BDA41-E2AF-BB4C-A0F7-1319433EF3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49" name="Slide Number Placeholder 1">
            <a:extLst>
              <a:ext uri="{FF2B5EF4-FFF2-40B4-BE49-F238E27FC236}">
                <a16:creationId xmlns:a16="http://schemas.microsoft.com/office/drawing/2014/main" id="{46628D37-4391-4846-85B0-977CD74174C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22</a:t>
            </a:fld>
            <a:endParaRPr lang="zh-CN" altLang="en-US" dirty="0"/>
          </a:p>
        </p:txBody>
      </p:sp>
      <p:sp>
        <p:nvSpPr>
          <p:cNvPr id="43" name="矩形: 圆角 5">
            <a:extLst>
              <a:ext uri="{FF2B5EF4-FFF2-40B4-BE49-F238E27FC236}">
                <a16:creationId xmlns:a16="http://schemas.microsoft.com/office/drawing/2014/main" id="{576DF049-07C0-D24C-9056-9435BFF4D2A8}"/>
              </a:ext>
            </a:extLst>
          </p:cNvPr>
          <p:cNvSpPr/>
          <p:nvPr/>
        </p:nvSpPr>
        <p:spPr>
          <a:xfrm>
            <a:off x="803275" y="1156970"/>
            <a:ext cx="3448050" cy="5010785"/>
          </a:xfrm>
          <a:prstGeom prst="roundRect">
            <a:avLst>
              <a:gd name="adj" fmla="val 472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矩形: 圆角 6">
            <a:extLst>
              <a:ext uri="{FF2B5EF4-FFF2-40B4-BE49-F238E27FC236}">
                <a16:creationId xmlns:a16="http://schemas.microsoft.com/office/drawing/2014/main" id="{4CEFEBF8-C505-0546-A1C9-18894822209B}"/>
              </a:ext>
            </a:extLst>
          </p:cNvPr>
          <p:cNvSpPr/>
          <p:nvPr/>
        </p:nvSpPr>
        <p:spPr>
          <a:xfrm>
            <a:off x="4366260" y="1161415"/>
            <a:ext cx="3448050" cy="5023485"/>
          </a:xfrm>
          <a:prstGeom prst="roundRect">
            <a:avLst>
              <a:gd name="adj" fmla="val 472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矩形: 圆角 12">
            <a:extLst>
              <a:ext uri="{FF2B5EF4-FFF2-40B4-BE49-F238E27FC236}">
                <a16:creationId xmlns:a16="http://schemas.microsoft.com/office/drawing/2014/main" id="{5D13B3DB-BDC0-2A4C-AAB4-C2C68391DEE2}"/>
              </a:ext>
            </a:extLst>
          </p:cNvPr>
          <p:cNvSpPr/>
          <p:nvPr/>
        </p:nvSpPr>
        <p:spPr>
          <a:xfrm>
            <a:off x="7940675" y="1161415"/>
            <a:ext cx="3448050" cy="5006340"/>
          </a:xfrm>
          <a:prstGeom prst="roundRect">
            <a:avLst>
              <a:gd name="adj" fmla="val 472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任意多边形: 形状 26">
            <a:extLst>
              <a:ext uri="{FF2B5EF4-FFF2-40B4-BE49-F238E27FC236}">
                <a16:creationId xmlns:a16="http://schemas.microsoft.com/office/drawing/2014/main" id="{1B558E10-A141-E548-A5ED-117E713835D7}"/>
              </a:ext>
            </a:extLst>
          </p:cNvPr>
          <p:cNvSpPr/>
          <p:nvPr/>
        </p:nvSpPr>
        <p:spPr>
          <a:xfrm>
            <a:off x="803275" y="6057900"/>
            <a:ext cx="10585450" cy="215900"/>
          </a:xfrm>
          <a:custGeom>
            <a:avLst/>
            <a:gdLst>
              <a:gd name="connsiteX0" fmla="*/ 7137391 w 10585450"/>
              <a:gd name="connsiteY0" fmla="*/ 0 h 215900"/>
              <a:gd name="connsiteX1" fmla="*/ 10585450 w 10585450"/>
              <a:gd name="connsiteY1" fmla="*/ 0 h 215900"/>
              <a:gd name="connsiteX2" fmla="*/ 10585450 w 10585450"/>
              <a:gd name="connsiteY2" fmla="*/ 52979 h 215900"/>
              <a:gd name="connsiteX3" fmla="*/ 10422529 w 10585450"/>
              <a:gd name="connsiteY3" fmla="*/ 215900 h 215900"/>
              <a:gd name="connsiteX4" fmla="*/ 7300312 w 10585450"/>
              <a:gd name="connsiteY4" fmla="*/ 215900 h 215900"/>
              <a:gd name="connsiteX5" fmla="*/ 7137391 w 10585450"/>
              <a:gd name="connsiteY5" fmla="*/ 52979 h 215900"/>
              <a:gd name="connsiteX6" fmla="*/ 3568696 w 10585450"/>
              <a:gd name="connsiteY6" fmla="*/ 0 h 215900"/>
              <a:gd name="connsiteX7" fmla="*/ 7016754 w 10585450"/>
              <a:gd name="connsiteY7" fmla="*/ 0 h 215900"/>
              <a:gd name="connsiteX8" fmla="*/ 7016754 w 10585450"/>
              <a:gd name="connsiteY8" fmla="*/ 52979 h 215900"/>
              <a:gd name="connsiteX9" fmla="*/ 6853833 w 10585450"/>
              <a:gd name="connsiteY9" fmla="*/ 215900 h 215900"/>
              <a:gd name="connsiteX10" fmla="*/ 3731616 w 10585450"/>
              <a:gd name="connsiteY10" fmla="*/ 215900 h 215900"/>
              <a:gd name="connsiteX11" fmla="*/ 3568696 w 10585450"/>
              <a:gd name="connsiteY11" fmla="*/ 52979 h 215900"/>
              <a:gd name="connsiteX12" fmla="*/ 0 w 10585450"/>
              <a:gd name="connsiteY12" fmla="*/ 0 h 215900"/>
              <a:gd name="connsiteX13" fmla="*/ 3448059 w 10585450"/>
              <a:gd name="connsiteY13" fmla="*/ 0 h 215900"/>
              <a:gd name="connsiteX14" fmla="*/ 3448059 w 10585450"/>
              <a:gd name="connsiteY14" fmla="*/ 52979 h 215900"/>
              <a:gd name="connsiteX15" fmla="*/ 3285138 w 10585450"/>
              <a:gd name="connsiteY15" fmla="*/ 215900 h 215900"/>
              <a:gd name="connsiteX16" fmla="*/ 162921 w 10585450"/>
              <a:gd name="connsiteY16" fmla="*/ 215900 h 215900"/>
              <a:gd name="connsiteX17" fmla="*/ 0 w 10585450"/>
              <a:gd name="connsiteY17" fmla="*/ 52979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5450" h="215900">
                <a:moveTo>
                  <a:pt x="7137391" y="0"/>
                </a:moveTo>
                <a:lnTo>
                  <a:pt x="10585450" y="0"/>
                </a:lnTo>
                <a:lnTo>
                  <a:pt x="10585450" y="52979"/>
                </a:lnTo>
                <a:cubicBezTo>
                  <a:pt x="10585450" y="142958"/>
                  <a:pt x="10512508" y="215900"/>
                  <a:pt x="10422529" y="215900"/>
                </a:cubicBezTo>
                <a:lnTo>
                  <a:pt x="7300312" y="215900"/>
                </a:lnTo>
                <a:cubicBezTo>
                  <a:pt x="7210333" y="215900"/>
                  <a:pt x="7137391" y="142958"/>
                  <a:pt x="7137391" y="52979"/>
                </a:cubicBezTo>
                <a:close/>
                <a:moveTo>
                  <a:pt x="3568696" y="0"/>
                </a:moveTo>
                <a:lnTo>
                  <a:pt x="7016754" y="0"/>
                </a:lnTo>
                <a:lnTo>
                  <a:pt x="7016754" y="52979"/>
                </a:lnTo>
                <a:cubicBezTo>
                  <a:pt x="7016754" y="142958"/>
                  <a:pt x="6943812" y="215900"/>
                  <a:pt x="6853833" y="215900"/>
                </a:cubicBezTo>
                <a:lnTo>
                  <a:pt x="3731616" y="215900"/>
                </a:lnTo>
                <a:cubicBezTo>
                  <a:pt x="3641638" y="215900"/>
                  <a:pt x="3568696" y="142958"/>
                  <a:pt x="3568696" y="52979"/>
                </a:cubicBezTo>
                <a:close/>
                <a:moveTo>
                  <a:pt x="0" y="0"/>
                </a:moveTo>
                <a:lnTo>
                  <a:pt x="3448059" y="0"/>
                </a:lnTo>
                <a:lnTo>
                  <a:pt x="3448059" y="52979"/>
                </a:lnTo>
                <a:cubicBezTo>
                  <a:pt x="3448059" y="142958"/>
                  <a:pt x="3375117" y="215900"/>
                  <a:pt x="3285138" y="215900"/>
                </a:cubicBezTo>
                <a:lnTo>
                  <a:pt x="162921" y="215900"/>
                </a:lnTo>
                <a:cubicBezTo>
                  <a:pt x="72942" y="215900"/>
                  <a:pt x="0" y="142958"/>
                  <a:pt x="0" y="52979"/>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52" name="文本框 27">
            <a:extLst>
              <a:ext uri="{FF2B5EF4-FFF2-40B4-BE49-F238E27FC236}">
                <a16:creationId xmlns:a16="http://schemas.microsoft.com/office/drawing/2014/main" id="{F7BA4511-3054-CE4F-AA28-F8C78D309B30}"/>
              </a:ext>
            </a:extLst>
          </p:cNvPr>
          <p:cNvSpPr txBox="1"/>
          <p:nvPr/>
        </p:nvSpPr>
        <p:spPr>
          <a:xfrm>
            <a:off x="959003" y="1649936"/>
            <a:ext cx="2462646" cy="398780"/>
          </a:xfrm>
          <a:prstGeom prst="rect">
            <a:avLst/>
          </a:prstGeom>
          <a:noFill/>
        </p:spPr>
        <p:txBody>
          <a:bodyPr wrap="square" rtlCol="0">
            <a:spAutoFit/>
          </a:bodyPr>
          <a:lstStyle/>
          <a:p>
            <a:r>
              <a:rPr lang="en-US" altLang="zh-CN" sz="2000" dirty="0">
                <a:solidFill>
                  <a:srgbClr val="D6000A"/>
                </a:solidFill>
                <a:latin typeface="Times New Roman" panose="02020603050405020304" pitchFamily="18" charset="0"/>
                <a:ea typeface="荆南波波黑" panose="02000800000000000000" pitchFamily="2" charset="-122"/>
                <a:cs typeface="Times New Roman" panose="02020603050405020304" pitchFamily="18" charset="0"/>
              </a:rPr>
              <a:t>Buyer</a:t>
            </a:r>
          </a:p>
        </p:txBody>
      </p:sp>
      <p:sp>
        <p:nvSpPr>
          <p:cNvPr id="53" name="文本框 28">
            <a:extLst>
              <a:ext uri="{FF2B5EF4-FFF2-40B4-BE49-F238E27FC236}">
                <a16:creationId xmlns:a16="http://schemas.microsoft.com/office/drawing/2014/main" id="{93D38F77-1FB3-6343-8593-0539796A0A02}"/>
              </a:ext>
            </a:extLst>
          </p:cNvPr>
          <p:cNvSpPr txBox="1"/>
          <p:nvPr/>
        </p:nvSpPr>
        <p:spPr>
          <a:xfrm>
            <a:off x="4527698" y="1671526"/>
            <a:ext cx="2462646" cy="398780"/>
          </a:xfrm>
          <a:prstGeom prst="rect">
            <a:avLst/>
          </a:prstGeom>
          <a:noFill/>
        </p:spPr>
        <p:txBody>
          <a:bodyPr wrap="square" rtlCol="0">
            <a:spAutoFit/>
          </a:bodyPr>
          <a:lstStyle/>
          <a:p>
            <a:r>
              <a:rPr lang="en-US" sz="2000" dirty="0">
                <a:solidFill>
                  <a:srgbClr val="D6000A"/>
                </a:solidFill>
                <a:latin typeface="Times New Roman" panose="02020603050405020304" pitchFamily="18" charset="0"/>
                <a:ea typeface="荆南波波黑" panose="02000800000000000000" pitchFamily="2" charset="-122"/>
                <a:cs typeface="Times New Roman" panose="02020603050405020304" pitchFamily="18" charset="0"/>
              </a:rPr>
              <a:t>Seller</a:t>
            </a:r>
          </a:p>
        </p:txBody>
      </p:sp>
      <p:sp>
        <p:nvSpPr>
          <p:cNvPr id="54" name="文本框 29">
            <a:extLst>
              <a:ext uri="{FF2B5EF4-FFF2-40B4-BE49-F238E27FC236}">
                <a16:creationId xmlns:a16="http://schemas.microsoft.com/office/drawing/2014/main" id="{50519EA4-ABBC-3E43-88FF-43529A2F2D37}"/>
              </a:ext>
            </a:extLst>
          </p:cNvPr>
          <p:cNvSpPr txBox="1"/>
          <p:nvPr/>
        </p:nvSpPr>
        <p:spPr>
          <a:xfrm>
            <a:off x="8096394" y="1654381"/>
            <a:ext cx="2462646" cy="398780"/>
          </a:xfrm>
          <a:prstGeom prst="rect">
            <a:avLst/>
          </a:prstGeom>
          <a:noFill/>
        </p:spPr>
        <p:txBody>
          <a:bodyPr wrap="square" rtlCol="0">
            <a:spAutoFit/>
          </a:bodyPr>
          <a:lstStyle/>
          <a:p>
            <a:r>
              <a:rPr lang="en-US" sz="2000" dirty="0">
                <a:solidFill>
                  <a:srgbClr val="D6000A"/>
                </a:solidFill>
                <a:latin typeface="Times New Roman" panose="02020603050405020304" pitchFamily="18" charset="0"/>
                <a:ea typeface="荆南波波黑" panose="02000800000000000000" pitchFamily="2" charset="-122"/>
                <a:cs typeface="Times New Roman" panose="02020603050405020304" pitchFamily="18" charset="0"/>
              </a:rPr>
              <a:t>Platform</a:t>
            </a:r>
          </a:p>
        </p:txBody>
      </p:sp>
      <p:cxnSp>
        <p:nvCxnSpPr>
          <p:cNvPr id="55" name="直接连接符 31">
            <a:extLst>
              <a:ext uri="{FF2B5EF4-FFF2-40B4-BE49-F238E27FC236}">
                <a16:creationId xmlns:a16="http://schemas.microsoft.com/office/drawing/2014/main" id="{D1C9B1A8-7830-D44F-BE38-23BEF5C7104F}"/>
              </a:ext>
            </a:extLst>
          </p:cNvPr>
          <p:cNvCxnSpPr/>
          <p:nvPr/>
        </p:nvCxnSpPr>
        <p:spPr>
          <a:xfrm>
            <a:off x="1039091" y="1535635"/>
            <a:ext cx="1288473" cy="0"/>
          </a:xfrm>
          <a:prstGeom prst="line">
            <a:avLst/>
          </a:prstGeom>
          <a:ln w="53975">
            <a:solidFill>
              <a:srgbClr val="D6000A"/>
            </a:solidFill>
          </a:ln>
        </p:spPr>
        <p:style>
          <a:lnRef idx="1">
            <a:schemeClr val="accent1"/>
          </a:lnRef>
          <a:fillRef idx="0">
            <a:schemeClr val="accent1"/>
          </a:fillRef>
          <a:effectRef idx="0">
            <a:schemeClr val="accent1"/>
          </a:effectRef>
          <a:fontRef idx="minor">
            <a:schemeClr val="tx1"/>
          </a:fontRef>
        </p:style>
      </p:cxnSp>
      <p:cxnSp>
        <p:nvCxnSpPr>
          <p:cNvPr id="56" name="直接连接符 32">
            <a:extLst>
              <a:ext uri="{FF2B5EF4-FFF2-40B4-BE49-F238E27FC236}">
                <a16:creationId xmlns:a16="http://schemas.microsoft.com/office/drawing/2014/main" id="{04359A4D-BF91-E34D-9915-3F39D169AC4F}"/>
              </a:ext>
            </a:extLst>
          </p:cNvPr>
          <p:cNvCxnSpPr/>
          <p:nvPr/>
        </p:nvCxnSpPr>
        <p:spPr>
          <a:xfrm>
            <a:off x="4625406" y="1522935"/>
            <a:ext cx="1288473" cy="0"/>
          </a:xfrm>
          <a:prstGeom prst="line">
            <a:avLst/>
          </a:prstGeom>
          <a:ln w="53975">
            <a:solidFill>
              <a:srgbClr val="D6000A"/>
            </a:solidFill>
          </a:ln>
        </p:spPr>
        <p:style>
          <a:lnRef idx="1">
            <a:schemeClr val="accent1"/>
          </a:lnRef>
          <a:fillRef idx="0">
            <a:schemeClr val="accent1"/>
          </a:fillRef>
          <a:effectRef idx="0">
            <a:schemeClr val="accent1"/>
          </a:effectRef>
          <a:fontRef idx="minor">
            <a:schemeClr val="tx1"/>
          </a:fontRef>
        </p:style>
      </p:cxnSp>
      <p:cxnSp>
        <p:nvCxnSpPr>
          <p:cNvPr id="57" name="直接连接符 39">
            <a:extLst>
              <a:ext uri="{FF2B5EF4-FFF2-40B4-BE49-F238E27FC236}">
                <a16:creationId xmlns:a16="http://schemas.microsoft.com/office/drawing/2014/main" id="{BD7072F4-0EDC-DA44-AFB8-E96104E5C0AA}"/>
              </a:ext>
            </a:extLst>
          </p:cNvPr>
          <p:cNvCxnSpPr/>
          <p:nvPr/>
        </p:nvCxnSpPr>
        <p:spPr>
          <a:xfrm>
            <a:off x="8199878" y="1540080"/>
            <a:ext cx="1288473" cy="0"/>
          </a:xfrm>
          <a:prstGeom prst="line">
            <a:avLst/>
          </a:prstGeom>
          <a:ln w="53975">
            <a:solidFill>
              <a:srgbClr val="D6000A"/>
            </a:solidFill>
          </a:ln>
        </p:spPr>
        <p:style>
          <a:lnRef idx="1">
            <a:schemeClr val="accent1"/>
          </a:lnRef>
          <a:fillRef idx="0">
            <a:schemeClr val="accent1"/>
          </a:fillRef>
          <a:effectRef idx="0">
            <a:schemeClr val="accent1"/>
          </a:effectRef>
          <a:fontRef idx="minor">
            <a:schemeClr val="tx1"/>
          </a:fontRef>
        </p:style>
      </p:cxnSp>
      <p:sp>
        <p:nvSpPr>
          <p:cNvPr id="58" name="任意多边形: 形状 49">
            <a:extLst>
              <a:ext uri="{FF2B5EF4-FFF2-40B4-BE49-F238E27FC236}">
                <a16:creationId xmlns:a16="http://schemas.microsoft.com/office/drawing/2014/main" id="{CDBE4B38-2302-6A45-B7BA-FC8D60521D59}"/>
              </a:ext>
            </a:extLst>
          </p:cNvPr>
          <p:cNvSpPr/>
          <p:nvPr/>
        </p:nvSpPr>
        <p:spPr>
          <a:xfrm>
            <a:off x="10172022" y="1161415"/>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59" name="任意多边形: 形状 51">
            <a:extLst>
              <a:ext uri="{FF2B5EF4-FFF2-40B4-BE49-F238E27FC236}">
                <a16:creationId xmlns:a16="http://schemas.microsoft.com/office/drawing/2014/main" id="{FF689AC0-BE74-E047-B79B-9C7E9AA197D8}"/>
              </a:ext>
            </a:extLst>
          </p:cNvPr>
          <p:cNvSpPr/>
          <p:nvPr/>
        </p:nvSpPr>
        <p:spPr>
          <a:xfrm>
            <a:off x="6597550" y="1144270"/>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60" name="任意多边形: 形状 52">
            <a:extLst>
              <a:ext uri="{FF2B5EF4-FFF2-40B4-BE49-F238E27FC236}">
                <a16:creationId xmlns:a16="http://schemas.microsoft.com/office/drawing/2014/main" id="{A1992D5A-68FD-914E-89E0-039D1DF564BB}"/>
              </a:ext>
            </a:extLst>
          </p:cNvPr>
          <p:cNvSpPr/>
          <p:nvPr/>
        </p:nvSpPr>
        <p:spPr>
          <a:xfrm>
            <a:off x="3025662" y="1152930"/>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61" name="文本框 54">
            <a:extLst>
              <a:ext uri="{FF2B5EF4-FFF2-40B4-BE49-F238E27FC236}">
                <a16:creationId xmlns:a16="http://schemas.microsoft.com/office/drawing/2014/main" id="{8F2B4607-4C53-FD4F-8C41-D93752D4E4B5}"/>
              </a:ext>
            </a:extLst>
          </p:cNvPr>
          <p:cNvSpPr txBox="1"/>
          <p:nvPr/>
        </p:nvSpPr>
        <p:spPr>
          <a:xfrm>
            <a:off x="3426754" y="1152930"/>
            <a:ext cx="571211" cy="400110"/>
          </a:xfrm>
          <a:prstGeom prst="rect">
            <a:avLst/>
          </a:prstGeom>
          <a:noFill/>
        </p:spPr>
        <p:txBody>
          <a:bodyPr wrap="square" rtlCol="0">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01</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62" name="文本框 56">
            <a:extLst>
              <a:ext uri="{FF2B5EF4-FFF2-40B4-BE49-F238E27FC236}">
                <a16:creationId xmlns:a16="http://schemas.microsoft.com/office/drawing/2014/main" id="{91C736CC-EBC5-6149-AD3D-8773B59EF6BB}"/>
              </a:ext>
            </a:extLst>
          </p:cNvPr>
          <p:cNvSpPr txBox="1"/>
          <p:nvPr/>
        </p:nvSpPr>
        <p:spPr>
          <a:xfrm>
            <a:off x="7003915" y="1140230"/>
            <a:ext cx="571211" cy="400110"/>
          </a:xfrm>
          <a:prstGeom prst="rect">
            <a:avLst/>
          </a:prstGeom>
          <a:noFill/>
        </p:spPr>
        <p:txBody>
          <a:bodyPr wrap="square" rtlCol="0">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02</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63" name="文本框 58">
            <a:extLst>
              <a:ext uri="{FF2B5EF4-FFF2-40B4-BE49-F238E27FC236}">
                <a16:creationId xmlns:a16="http://schemas.microsoft.com/office/drawing/2014/main" id="{01D998F4-CC48-024B-B2C2-2522C72D6D5A}"/>
              </a:ext>
            </a:extLst>
          </p:cNvPr>
          <p:cNvSpPr txBox="1"/>
          <p:nvPr/>
        </p:nvSpPr>
        <p:spPr>
          <a:xfrm>
            <a:off x="10566833" y="1142048"/>
            <a:ext cx="571211" cy="400110"/>
          </a:xfrm>
          <a:prstGeom prst="rect">
            <a:avLst/>
          </a:prstGeom>
          <a:noFill/>
        </p:spPr>
        <p:txBody>
          <a:bodyPr wrap="square" rtlCol="0">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03</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grpSp>
        <p:nvGrpSpPr>
          <p:cNvPr id="64" name="组合 8">
            <a:extLst>
              <a:ext uri="{FF2B5EF4-FFF2-40B4-BE49-F238E27FC236}">
                <a16:creationId xmlns:a16="http://schemas.microsoft.com/office/drawing/2014/main" id="{EBBEFD52-84BF-A142-8A20-F3BC31D7BABB}"/>
              </a:ext>
            </a:extLst>
          </p:cNvPr>
          <p:cNvGrpSpPr/>
          <p:nvPr/>
        </p:nvGrpSpPr>
        <p:grpSpPr>
          <a:xfrm>
            <a:off x="2714625" y="2129790"/>
            <a:ext cx="1288415" cy="381000"/>
            <a:chOff x="1647" y="3230"/>
            <a:chExt cx="2029" cy="600"/>
          </a:xfrm>
        </p:grpSpPr>
        <p:sp>
          <p:nvSpPr>
            <p:cNvPr id="65" name="矩形: 圆角 64">
              <a:extLst>
                <a:ext uri="{FF2B5EF4-FFF2-40B4-BE49-F238E27FC236}">
                  <a16:creationId xmlns:a16="http://schemas.microsoft.com/office/drawing/2014/main" id="{FBC2E902-2FDA-F440-A96C-D64A21FC4930}"/>
                </a:ext>
              </a:extLst>
            </p:cNvPr>
            <p:cNvSpPr/>
            <p:nvPr/>
          </p:nvSpPr>
          <p:spPr>
            <a:xfrm>
              <a:off x="1691" y="3230"/>
              <a:ext cx="1916" cy="600"/>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6" name="文本框 94">
              <a:extLst>
                <a:ext uri="{FF2B5EF4-FFF2-40B4-BE49-F238E27FC236}">
                  <a16:creationId xmlns:a16="http://schemas.microsoft.com/office/drawing/2014/main" id="{BA21B3A1-2C9A-9A43-AD60-85C7E9E63AB0}"/>
                </a:ext>
              </a:extLst>
            </p:cNvPr>
            <p:cNvSpPr txBox="1"/>
            <p:nvPr/>
          </p:nvSpPr>
          <p:spPr>
            <a:xfrm>
              <a:off x="1647" y="3246"/>
              <a:ext cx="2029" cy="503"/>
            </a:xfrm>
            <a:prstGeom prst="rect">
              <a:avLst/>
            </a:prstGeom>
            <a:noFill/>
          </p:spPr>
          <p:txBody>
            <a:bodyPr wrap="square" rtlCol="0">
              <a:noAutofit/>
            </a:bodyPr>
            <a:lstStyle/>
            <a:p>
              <a:pPr algn="ctr"/>
              <a:r>
                <a:rPr lang="en-US" altLang="zh-CN"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rate</a:t>
              </a:r>
              <a:r>
                <a:rPr lang="zh-CN" altLang="en-US"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a:t>
              </a:r>
            </a:p>
          </p:txBody>
        </p:sp>
      </p:grpSp>
      <p:sp>
        <p:nvSpPr>
          <p:cNvPr id="67" name="文本框 103">
            <a:extLst>
              <a:ext uri="{FF2B5EF4-FFF2-40B4-BE49-F238E27FC236}">
                <a16:creationId xmlns:a16="http://schemas.microsoft.com/office/drawing/2014/main" id="{01F595B1-2A7B-7947-92AF-C0A74DB7ABFD}"/>
              </a:ext>
            </a:extLst>
          </p:cNvPr>
          <p:cNvSpPr txBox="1"/>
          <p:nvPr/>
        </p:nvSpPr>
        <p:spPr>
          <a:xfrm>
            <a:off x="7941310" y="3028950"/>
            <a:ext cx="3574415" cy="344453"/>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Times New Roman" panose="02020603050405020304" pitchFamily="18" charset="0"/>
                <a:ea typeface="思源黑体 CN Medium" pitchFamily="34" charset="-122"/>
                <a:cs typeface="Times New Roman" panose="02020603050405020304" pitchFamily="18" charset="0"/>
              </a:rPr>
              <a:t>Service</a:t>
            </a:r>
            <a:r>
              <a:rPr lang="en-US" altLang="zh-CN" sz="1200" dirty="0">
                <a:solidFill>
                  <a:srgbClr val="D6000A"/>
                </a:solidFill>
                <a:latin typeface="Times New Roman" panose="02020603050405020304" pitchFamily="18" charset="0"/>
                <a:ea typeface="思源黑体 CN Medium" pitchFamily="34" charset="-122"/>
                <a:cs typeface="Times New Roman" panose="02020603050405020304" pitchFamily="18" charset="0"/>
              </a:rPr>
              <a:t>(40%)</a:t>
            </a:r>
            <a:r>
              <a:rPr lang="en-US" altLang="zh-CN" sz="1400" dirty="0">
                <a:solidFill>
                  <a:schemeClr val="tx1">
                    <a:lumMod val="65000"/>
                    <a:lumOff val="35000"/>
                  </a:schemeClr>
                </a:solidFill>
                <a:latin typeface="Times New Roman" panose="02020603050405020304" pitchFamily="18" charset="0"/>
                <a:ea typeface="思源黑体 CN Medium" pitchFamily="34" charset="-122"/>
                <a:cs typeface="Times New Roman" panose="02020603050405020304" pitchFamily="18" charset="0"/>
              </a:rPr>
              <a:t>Product</a:t>
            </a:r>
            <a:r>
              <a:rPr lang="en-US" altLang="zh-CN" sz="1200" dirty="0">
                <a:solidFill>
                  <a:srgbClr val="D6000A"/>
                </a:solidFill>
                <a:latin typeface="Times New Roman" panose="02020603050405020304" pitchFamily="18" charset="0"/>
                <a:ea typeface="思源黑体 CN Medium" pitchFamily="34" charset="-122"/>
                <a:cs typeface="Times New Roman" panose="02020603050405020304" pitchFamily="18" charset="0"/>
              </a:rPr>
              <a:t>(40%)</a:t>
            </a:r>
            <a:r>
              <a:rPr lang="en-US" altLang="zh-CN" sz="1400" dirty="0">
                <a:solidFill>
                  <a:schemeClr val="tx1">
                    <a:lumMod val="65000"/>
                    <a:lumOff val="35000"/>
                  </a:schemeClr>
                </a:solidFill>
                <a:latin typeface="Times New Roman" panose="02020603050405020304" pitchFamily="18" charset="0"/>
                <a:ea typeface="思源黑体 CN Medium" pitchFamily="34" charset="-122"/>
                <a:cs typeface="Times New Roman" panose="02020603050405020304" pitchFamily="18" charset="0"/>
              </a:rPr>
              <a:t>Logistics</a:t>
            </a:r>
            <a:r>
              <a:rPr lang="en-US" altLang="zh-CN" sz="1200" dirty="0">
                <a:solidFill>
                  <a:srgbClr val="D6000A"/>
                </a:solidFill>
                <a:latin typeface="Times New Roman" panose="02020603050405020304" pitchFamily="18" charset="0"/>
                <a:ea typeface="思源黑体 CN Medium" pitchFamily="34" charset="-122"/>
                <a:cs typeface="Times New Roman" panose="02020603050405020304" pitchFamily="18" charset="0"/>
              </a:rPr>
              <a:t>(20%)</a:t>
            </a:r>
          </a:p>
        </p:txBody>
      </p:sp>
      <p:pic>
        <p:nvPicPr>
          <p:cNvPr id="68" name="图片 3">
            <a:extLst>
              <a:ext uri="{FF2B5EF4-FFF2-40B4-BE49-F238E27FC236}">
                <a16:creationId xmlns:a16="http://schemas.microsoft.com/office/drawing/2014/main" id="{A3A3BCEE-A4EF-9A4C-9A6B-92887B0CE311}"/>
              </a:ext>
            </a:extLst>
          </p:cNvPr>
          <p:cNvPicPr>
            <a:picLocks noChangeAspect="1"/>
          </p:cNvPicPr>
          <p:nvPr/>
        </p:nvPicPr>
        <p:blipFill>
          <a:blip r:embed="rId6"/>
          <a:srcRect l="14270" t="3986" r="4853"/>
          <a:stretch>
            <a:fillRect/>
          </a:stretch>
        </p:blipFill>
        <p:spPr>
          <a:xfrm>
            <a:off x="1155065" y="2581910"/>
            <a:ext cx="2835910" cy="2844800"/>
          </a:xfrm>
          <a:prstGeom prst="rect">
            <a:avLst/>
          </a:prstGeom>
        </p:spPr>
      </p:pic>
      <p:grpSp>
        <p:nvGrpSpPr>
          <p:cNvPr id="69" name="组合 10">
            <a:extLst>
              <a:ext uri="{FF2B5EF4-FFF2-40B4-BE49-F238E27FC236}">
                <a16:creationId xmlns:a16="http://schemas.microsoft.com/office/drawing/2014/main" id="{7F6D7F11-4A12-374B-AEFA-FF93A0C9B1C4}"/>
              </a:ext>
            </a:extLst>
          </p:cNvPr>
          <p:cNvGrpSpPr/>
          <p:nvPr/>
        </p:nvGrpSpPr>
        <p:grpSpPr>
          <a:xfrm>
            <a:off x="1135380" y="2141220"/>
            <a:ext cx="1516380" cy="381000"/>
            <a:chOff x="1647" y="3230"/>
            <a:chExt cx="2388" cy="600"/>
          </a:xfrm>
        </p:grpSpPr>
        <p:sp>
          <p:nvSpPr>
            <p:cNvPr id="70" name="矩形: 圆角 64">
              <a:extLst>
                <a:ext uri="{FF2B5EF4-FFF2-40B4-BE49-F238E27FC236}">
                  <a16:creationId xmlns:a16="http://schemas.microsoft.com/office/drawing/2014/main" id="{CA4385FB-2B34-4A41-9E1F-EDA5A42C26FB}"/>
                </a:ext>
              </a:extLst>
            </p:cNvPr>
            <p:cNvSpPr/>
            <p:nvPr/>
          </p:nvSpPr>
          <p:spPr>
            <a:xfrm>
              <a:off x="1691" y="3230"/>
              <a:ext cx="1916" cy="600"/>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1" name="文本框 13">
              <a:extLst>
                <a:ext uri="{FF2B5EF4-FFF2-40B4-BE49-F238E27FC236}">
                  <a16:creationId xmlns:a16="http://schemas.microsoft.com/office/drawing/2014/main" id="{5D11AFED-9F68-FD4F-B39B-6EFED6A5750B}"/>
                </a:ext>
              </a:extLst>
            </p:cNvPr>
            <p:cNvSpPr txBox="1"/>
            <p:nvPr/>
          </p:nvSpPr>
          <p:spPr>
            <a:xfrm>
              <a:off x="1647" y="3246"/>
              <a:ext cx="2388" cy="531"/>
            </a:xfrm>
            <a:prstGeom prst="rect">
              <a:avLst/>
            </a:prstGeom>
            <a:noFill/>
          </p:spPr>
          <p:txBody>
            <a:bodyPr wrap="square" rtlCol="0">
              <a:spAutoFit/>
            </a:bodyPr>
            <a:lstStyle/>
            <a:p>
              <a:r>
                <a:rPr lang="en-US" altLang="zh-CN"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Purchase</a:t>
              </a:r>
            </a:p>
          </p:txBody>
        </p:sp>
      </p:grpSp>
      <p:grpSp>
        <p:nvGrpSpPr>
          <p:cNvPr id="72" name="组合 14">
            <a:extLst>
              <a:ext uri="{FF2B5EF4-FFF2-40B4-BE49-F238E27FC236}">
                <a16:creationId xmlns:a16="http://schemas.microsoft.com/office/drawing/2014/main" id="{F57BDE4B-FA8E-9742-9C1A-78B90CC5EC81}"/>
              </a:ext>
            </a:extLst>
          </p:cNvPr>
          <p:cNvGrpSpPr/>
          <p:nvPr/>
        </p:nvGrpSpPr>
        <p:grpSpPr>
          <a:xfrm>
            <a:off x="1117600" y="5467350"/>
            <a:ext cx="1288415" cy="381000"/>
            <a:chOff x="1647" y="3230"/>
            <a:chExt cx="2029" cy="600"/>
          </a:xfrm>
        </p:grpSpPr>
        <p:sp>
          <p:nvSpPr>
            <p:cNvPr id="73" name="矩形: 圆角 64">
              <a:extLst>
                <a:ext uri="{FF2B5EF4-FFF2-40B4-BE49-F238E27FC236}">
                  <a16:creationId xmlns:a16="http://schemas.microsoft.com/office/drawing/2014/main" id="{7EBA9264-8F52-B34D-A702-2C85B0660FCE}"/>
                </a:ext>
              </a:extLst>
            </p:cNvPr>
            <p:cNvSpPr/>
            <p:nvPr/>
          </p:nvSpPr>
          <p:spPr>
            <a:xfrm>
              <a:off x="1691" y="3230"/>
              <a:ext cx="1916" cy="600"/>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4" name="文本框 16">
              <a:extLst>
                <a:ext uri="{FF2B5EF4-FFF2-40B4-BE49-F238E27FC236}">
                  <a16:creationId xmlns:a16="http://schemas.microsoft.com/office/drawing/2014/main" id="{A9510D2C-1153-0147-8822-DBE401DEE1E1}"/>
                </a:ext>
              </a:extLst>
            </p:cNvPr>
            <p:cNvSpPr txBox="1"/>
            <p:nvPr/>
          </p:nvSpPr>
          <p:spPr>
            <a:xfrm>
              <a:off x="1647" y="3246"/>
              <a:ext cx="2029" cy="531"/>
            </a:xfrm>
            <a:prstGeom prst="rect">
              <a:avLst/>
            </a:prstGeom>
            <a:noFill/>
          </p:spPr>
          <p:txBody>
            <a:bodyPr wrap="square" rtlCol="0">
              <a:spAutoFit/>
            </a:bodyPr>
            <a:lstStyle/>
            <a:p>
              <a:pPr algn="ctr"/>
              <a:r>
                <a:rPr lang="en-US" altLang="zh-CN"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like</a:t>
              </a:r>
              <a:r>
                <a:rPr lang="zh-CN" altLang="en-US"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a:t>
              </a:r>
            </a:p>
          </p:txBody>
        </p:sp>
      </p:grpSp>
      <p:grpSp>
        <p:nvGrpSpPr>
          <p:cNvPr id="75" name="组合 17">
            <a:extLst>
              <a:ext uri="{FF2B5EF4-FFF2-40B4-BE49-F238E27FC236}">
                <a16:creationId xmlns:a16="http://schemas.microsoft.com/office/drawing/2014/main" id="{5EF69507-B8FB-5C47-B7FD-B4CE05C31ECC}"/>
              </a:ext>
            </a:extLst>
          </p:cNvPr>
          <p:cNvGrpSpPr/>
          <p:nvPr/>
        </p:nvGrpSpPr>
        <p:grpSpPr>
          <a:xfrm>
            <a:off x="2717165" y="5461000"/>
            <a:ext cx="1516380" cy="381000"/>
            <a:chOff x="1847" y="6080"/>
            <a:chExt cx="2388" cy="600"/>
          </a:xfrm>
        </p:grpSpPr>
        <p:sp>
          <p:nvSpPr>
            <p:cNvPr id="76" name="矩形: 圆角 64">
              <a:extLst>
                <a:ext uri="{FF2B5EF4-FFF2-40B4-BE49-F238E27FC236}">
                  <a16:creationId xmlns:a16="http://schemas.microsoft.com/office/drawing/2014/main" id="{A537057E-7A8F-C34C-B9D4-5A05772CA002}"/>
                </a:ext>
              </a:extLst>
            </p:cNvPr>
            <p:cNvSpPr/>
            <p:nvPr/>
          </p:nvSpPr>
          <p:spPr>
            <a:xfrm>
              <a:off x="1891" y="6080"/>
              <a:ext cx="1916" cy="600"/>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7" name="文本框 19">
              <a:extLst>
                <a:ext uri="{FF2B5EF4-FFF2-40B4-BE49-F238E27FC236}">
                  <a16:creationId xmlns:a16="http://schemas.microsoft.com/office/drawing/2014/main" id="{E245CFFA-8D23-DA4C-8E59-1FAEF1DBD570}"/>
                </a:ext>
              </a:extLst>
            </p:cNvPr>
            <p:cNvSpPr txBox="1"/>
            <p:nvPr/>
          </p:nvSpPr>
          <p:spPr>
            <a:xfrm>
              <a:off x="1847" y="6133"/>
              <a:ext cx="2388" cy="531"/>
            </a:xfrm>
            <a:prstGeom prst="rect">
              <a:avLst/>
            </a:prstGeom>
            <a:noFill/>
          </p:spPr>
          <p:txBody>
            <a:bodyPr wrap="square" rtlCol="0">
              <a:spAutoFit/>
            </a:bodyPr>
            <a:lstStyle/>
            <a:p>
              <a:r>
                <a:rPr lang="en-US" altLang="zh-CN"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comment</a:t>
              </a:r>
            </a:p>
          </p:txBody>
        </p:sp>
      </p:grpSp>
      <p:pic>
        <p:nvPicPr>
          <p:cNvPr id="78" name="图片 20">
            <a:extLst>
              <a:ext uri="{FF2B5EF4-FFF2-40B4-BE49-F238E27FC236}">
                <a16:creationId xmlns:a16="http://schemas.microsoft.com/office/drawing/2014/main" id="{0597E7CD-338B-1649-AA5A-82EB194E7854}"/>
              </a:ext>
            </a:extLst>
          </p:cNvPr>
          <p:cNvPicPr>
            <a:picLocks noChangeAspect="1"/>
          </p:cNvPicPr>
          <p:nvPr/>
        </p:nvPicPr>
        <p:blipFill>
          <a:blip r:embed="rId7"/>
          <a:srcRect l="3961" t="5561" r="3736" b="49027"/>
          <a:stretch>
            <a:fillRect/>
          </a:stretch>
        </p:blipFill>
        <p:spPr>
          <a:xfrm>
            <a:off x="4943475" y="3399790"/>
            <a:ext cx="2331720" cy="1748155"/>
          </a:xfrm>
          <a:prstGeom prst="rect">
            <a:avLst/>
          </a:prstGeom>
        </p:spPr>
      </p:pic>
      <p:grpSp>
        <p:nvGrpSpPr>
          <p:cNvPr id="79" name="组合 21">
            <a:extLst>
              <a:ext uri="{FF2B5EF4-FFF2-40B4-BE49-F238E27FC236}">
                <a16:creationId xmlns:a16="http://schemas.microsoft.com/office/drawing/2014/main" id="{7B9603E0-E6FB-5B4D-AC55-3FE0E6355C79}"/>
              </a:ext>
            </a:extLst>
          </p:cNvPr>
          <p:cNvGrpSpPr/>
          <p:nvPr/>
        </p:nvGrpSpPr>
        <p:grpSpPr>
          <a:xfrm>
            <a:off x="5120640" y="2150110"/>
            <a:ext cx="1883410" cy="381000"/>
            <a:chOff x="1647" y="3230"/>
            <a:chExt cx="2966" cy="600"/>
          </a:xfrm>
        </p:grpSpPr>
        <p:sp>
          <p:nvSpPr>
            <p:cNvPr id="80" name="矩形: 圆角 64">
              <a:extLst>
                <a:ext uri="{FF2B5EF4-FFF2-40B4-BE49-F238E27FC236}">
                  <a16:creationId xmlns:a16="http://schemas.microsoft.com/office/drawing/2014/main" id="{7FE40815-0E5C-6B42-9B87-8DC7C07AD131}"/>
                </a:ext>
              </a:extLst>
            </p:cNvPr>
            <p:cNvSpPr/>
            <p:nvPr/>
          </p:nvSpPr>
          <p:spPr>
            <a:xfrm>
              <a:off x="1691" y="3230"/>
              <a:ext cx="2921" cy="600"/>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1" name="文本框 23">
              <a:extLst>
                <a:ext uri="{FF2B5EF4-FFF2-40B4-BE49-F238E27FC236}">
                  <a16:creationId xmlns:a16="http://schemas.microsoft.com/office/drawing/2014/main" id="{A082844A-1038-B34C-BA37-613F13F0BB52}"/>
                </a:ext>
              </a:extLst>
            </p:cNvPr>
            <p:cNvSpPr txBox="1"/>
            <p:nvPr/>
          </p:nvSpPr>
          <p:spPr>
            <a:xfrm>
              <a:off x="1647" y="3246"/>
              <a:ext cx="2966" cy="531"/>
            </a:xfrm>
            <a:prstGeom prst="rect">
              <a:avLst/>
            </a:prstGeom>
            <a:noFill/>
          </p:spPr>
          <p:txBody>
            <a:bodyPr wrap="square" rtlCol="0">
              <a:noAutofit/>
            </a:bodyPr>
            <a:lstStyle/>
            <a:p>
              <a:pPr algn="ctr"/>
              <a:r>
                <a:rPr lang="en-US" altLang="zh-CN"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review rating</a:t>
              </a:r>
              <a:endParaRPr lang="zh-CN" altLang="en-US"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endParaRPr>
            </a:p>
          </p:txBody>
        </p:sp>
      </p:grpSp>
      <p:grpSp>
        <p:nvGrpSpPr>
          <p:cNvPr id="82" name="组合 24">
            <a:extLst>
              <a:ext uri="{FF2B5EF4-FFF2-40B4-BE49-F238E27FC236}">
                <a16:creationId xmlns:a16="http://schemas.microsoft.com/office/drawing/2014/main" id="{11B7E310-7D36-2D47-AAB9-B6086C9757E5}"/>
              </a:ext>
            </a:extLst>
          </p:cNvPr>
          <p:cNvGrpSpPr/>
          <p:nvPr/>
        </p:nvGrpSpPr>
        <p:grpSpPr>
          <a:xfrm>
            <a:off x="5127625" y="2916555"/>
            <a:ext cx="1883410" cy="381000"/>
            <a:chOff x="1647" y="3230"/>
            <a:chExt cx="2966" cy="600"/>
          </a:xfrm>
        </p:grpSpPr>
        <p:sp>
          <p:nvSpPr>
            <p:cNvPr id="83" name="矩形: 圆角 64">
              <a:extLst>
                <a:ext uri="{FF2B5EF4-FFF2-40B4-BE49-F238E27FC236}">
                  <a16:creationId xmlns:a16="http://schemas.microsoft.com/office/drawing/2014/main" id="{F2498CF3-B040-9E42-8EB9-A0221D995EF5}"/>
                </a:ext>
              </a:extLst>
            </p:cNvPr>
            <p:cNvSpPr/>
            <p:nvPr/>
          </p:nvSpPr>
          <p:spPr>
            <a:xfrm>
              <a:off x="1691" y="3230"/>
              <a:ext cx="2921" cy="600"/>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4" name="文本框 30">
              <a:extLst>
                <a:ext uri="{FF2B5EF4-FFF2-40B4-BE49-F238E27FC236}">
                  <a16:creationId xmlns:a16="http://schemas.microsoft.com/office/drawing/2014/main" id="{5603A8A0-2E1E-174A-B504-3E3A681AA992}"/>
                </a:ext>
              </a:extLst>
            </p:cNvPr>
            <p:cNvSpPr txBox="1"/>
            <p:nvPr/>
          </p:nvSpPr>
          <p:spPr>
            <a:xfrm>
              <a:off x="1647" y="3246"/>
              <a:ext cx="2966" cy="531"/>
            </a:xfrm>
            <a:prstGeom prst="rect">
              <a:avLst/>
            </a:prstGeom>
            <a:noFill/>
          </p:spPr>
          <p:txBody>
            <a:bodyPr wrap="square" rtlCol="0">
              <a:noAutofit/>
            </a:bodyPr>
            <a:lstStyle/>
            <a:p>
              <a:pPr algn="ctr"/>
              <a:r>
                <a:rPr lang="en-US" altLang="zh-CN"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report</a:t>
              </a:r>
              <a:r>
                <a:rPr lang="zh-CN" altLang="en-US"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a:t>
              </a:r>
            </a:p>
          </p:txBody>
        </p:sp>
      </p:grpSp>
      <p:grpSp>
        <p:nvGrpSpPr>
          <p:cNvPr id="85" name="组合 33">
            <a:extLst>
              <a:ext uri="{FF2B5EF4-FFF2-40B4-BE49-F238E27FC236}">
                <a16:creationId xmlns:a16="http://schemas.microsoft.com/office/drawing/2014/main" id="{8B8193CE-6ED4-8443-A862-A146A081006D}"/>
              </a:ext>
            </a:extLst>
          </p:cNvPr>
          <p:cNvGrpSpPr/>
          <p:nvPr/>
        </p:nvGrpSpPr>
        <p:grpSpPr>
          <a:xfrm>
            <a:off x="4979035" y="5454650"/>
            <a:ext cx="2229513" cy="381000"/>
            <a:chOff x="1647" y="3230"/>
            <a:chExt cx="3586" cy="600"/>
          </a:xfrm>
        </p:grpSpPr>
        <p:sp>
          <p:nvSpPr>
            <p:cNvPr id="86" name="矩形: 圆角 64">
              <a:extLst>
                <a:ext uri="{FF2B5EF4-FFF2-40B4-BE49-F238E27FC236}">
                  <a16:creationId xmlns:a16="http://schemas.microsoft.com/office/drawing/2014/main" id="{4BB99C76-2B02-F640-BDD7-8C3F1450AB41}"/>
                </a:ext>
              </a:extLst>
            </p:cNvPr>
            <p:cNvSpPr/>
            <p:nvPr/>
          </p:nvSpPr>
          <p:spPr>
            <a:xfrm>
              <a:off x="1691" y="3230"/>
              <a:ext cx="3542" cy="600"/>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7" name="文本框 35">
              <a:extLst>
                <a:ext uri="{FF2B5EF4-FFF2-40B4-BE49-F238E27FC236}">
                  <a16:creationId xmlns:a16="http://schemas.microsoft.com/office/drawing/2014/main" id="{75B5E2B4-0A92-FB41-AA6C-895489C10213}"/>
                </a:ext>
              </a:extLst>
            </p:cNvPr>
            <p:cNvSpPr txBox="1"/>
            <p:nvPr/>
          </p:nvSpPr>
          <p:spPr>
            <a:xfrm>
              <a:off x="1647" y="3246"/>
              <a:ext cx="3543" cy="531"/>
            </a:xfrm>
            <a:prstGeom prst="rect">
              <a:avLst/>
            </a:prstGeom>
            <a:noFill/>
          </p:spPr>
          <p:txBody>
            <a:bodyPr wrap="square" rtlCol="0">
              <a:noAutofit/>
            </a:bodyPr>
            <a:lstStyle/>
            <a:p>
              <a:pPr algn="ctr"/>
              <a:r>
                <a:rPr lang="en-US" altLang="zh-CN"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optimize product</a:t>
              </a:r>
            </a:p>
          </p:txBody>
        </p:sp>
      </p:grpSp>
      <p:grpSp>
        <p:nvGrpSpPr>
          <p:cNvPr id="88" name="组合 37">
            <a:extLst>
              <a:ext uri="{FF2B5EF4-FFF2-40B4-BE49-F238E27FC236}">
                <a16:creationId xmlns:a16="http://schemas.microsoft.com/office/drawing/2014/main" id="{03E55632-A672-4E43-8638-BF3CC1A3DC9F}"/>
              </a:ext>
            </a:extLst>
          </p:cNvPr>
          <p:cNvGrpSpPr/>
          <p:nvPr/>
        </p:nvGrpSpPr>
        <p:grpSpPr>
          <a:xfrm>
            <a:off x="8149590" y="2139315"/>
            <a:ext cx="2948229" cy="381000"/>
            <a:chOff x="1647" y="3230"/>
            <a:chExt cx="4742" cy="600"/>
          </a:xfrm>
        </p:grpSpPr>
        <p:sp>
          <p:nvSpPr>
            <p:cNvPr id="89" name="矩形: 圆角 64">
              <a:extLst>
                <a:ext uri="{FF2B5EF4-FFF2-40B4-BE49-F238E27FC236}">
                  <a16:creationId xmlns:a16="http://schemas.microsoft.com/office/drawing/2014/main" id="{56BE9C64-419A-CC45-9009-C213F64ECE53}"/>
                </a:ext>
              </a:extLst>
            </p:cNvPr>
            <p:cNvSpPr/>
            <p:nvPr/>
          </p:nvSpPr>
          <p:spPr>
            <a:xfrm>
              <a:off x="1691" y="3230"/>
              <a:ext cx="4658" cy="600"/>
            </a:xfrm>
            <a:prstGeom prst="roundRect">
              <a:avLst>
                <a:gd name="adj" fmla="val 30231"/>
              </a:avLst>
            </a:prstGeom>
            <a:solidFill>
              <a:srgbClr val="FFFDF7"/>
            </a:solidFill>
            <a:ln>
              <a:solidFill>
                <a:srgbClr val="F40009"/>
              </a:solidFill>
            </a:ln>
            <a:effectLst>
              <a:outerShdw blurRad="25400" dist="38100" dir="5400000" algn="t" rotWithShape="0">
                <a:srgbClr val="D6000A">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0" name="文本框 40">
              <a:extLst>
                <a:ext uri="{FF2B5EF4-FFF2-40B4-BE49-F238E27FC236}">
                  <a16:creationId xmlns:a16="http://schemas.microsoft.com/office/drawing/2014/main" id="{47BF845D-4F1F-FF4E-A8F8-AAFD5224A927}"/>
                </a:ext>
              </a:extLst>
            </p:cNvPr>
            <p:cNvSpPr txBox="1"/>
            <p:nvPr/>
          </p:nvSpPr>
          <p:spPr>
            <a:xfrm>
              <a:off x="1647" y="3246"/>
              <a:ext cx="4742" cy="531"/>
            </a:xfrm>
            <a:prstGeom prst="rect">
              <a:avLst/>
            </a:prstGeom>
            <a:noFill/>
          </p:spPr>
          <p:txBody>
            <a:bodyPr wrap="square" rtlCol="0">
              <a:noAutofit/>
            </a:bodyPr>
            <a:lstStyle/>
            <a:p>
              <a:pPr algn="ctr"/>
              <a:r>
                <a:rPr lang="en-US" altLang="zh-CN" sz="1600"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rPr>
                <a:t>low rating governance</a:t>
              </a:r>
            </a:p>
          </p:txBody>
        </p:sp>
      </p:grpSp>
      <p:sp>
        <p:nvSpPr>
          <p:cNvPr id="91" name="文本框 41">
            <a:extLst>
              <a:ext uri="{FF2B5EF4-FFF2-40B4-BE49-F238E27FC236}">
                <a16:creationId xmlns:a16="http://schemas.microsoft.com/office/drawing/2014/main" id="{83328E56-FC1D-AD45-8F71-FCB908F8E75B}"/>
              </a:ext>
            </a:extLst>
          </p:cNvPr>
          <p:cNvSpPr txBox="1"/>
          <p:nvPr/>
        </p:nvSpPr>
        <p:spPr>
          <a:xfrm>
            <a:off x="8451215" y="2495550"/>
            <a:ext cx="2202815" cy="400685"/>
          </a:xfrm>
          <a:prstGeom prst="rect">
            <a:avLst/>
          </a:prstGeom>
          <a:noFill/>
        </p:spPr>
        <p:txBody>
          <a:bodyPr wrap="square" rtlCol="0">
            <a:noAutofit/>
          </a:bodyPr>
          <a:lstStyle/>
          <a:p>
            <a:pPr algn="ctr">
              <a:lnSpc>
                <a:spcPct val="130000"/>
              </a:lnSpc>
            </a:pPr>
            <a:r>
              <a:rPr lang="en-US" altLang="zh-CN" sz="1600" dirty="0">
                <a:solidFill>
                  <a:schemeClr val="tx1">
                    <a:lumMod val="65000"/>
                    <a:lumOff val="35000"/>
                  </a:schemeClr>
                </a:solidFill>
                <a:latin typeface="Times New Roman" panose="02020603050405020304" pitchFamily="18" charset="0"/>
                <a:ea typeface="思源黑体 CN Medium" pitchFamily="34" charset="-122"/>
                <a:cs typeface="Times New Roman" panose="02020603050405020304" pitchFamily="18" charset="0"/>
              </a:rPr>
              <a:t> DSR  index</a:t>
            </a:r>
          </a:p>
        </p:txBody>
      </p:sp>
      <p:sp>
        <p:nvSpPr>
          <p:cNvPr id="92" name="文本框 42">
            <a:extLst>
              <a:ext uri="{FF2B5EF4-FFF2-40B4-BE49-F238E27FC236}">
                <a16:creationId xmlns:a16="http://schemas.microsoft.com/office/drawing/2014/main" id="{66E39566-D386-C34A-B60F-012DB3557045}"/>
              </a:ext>
            </a:extLst>
          </p:cNvPr>
          <p:cNvSpPr txBox="1"/>
          <p:nvPr/>
        </p:nvSpPr>
        <p:spPr>
          <a:xfrm>
            <a:off x="8096250" y="3475990"/>
            <a:ext cx="3145155" cy="370205"/>
          </a:xfrm>
          <a:prstGeom prst="rect">
            <a:avLst/>
          </a:prstGeom>
          <a:solidFill>
            <a:schemeClr val="bg1"/>
          </a:solidFill>
          <a:ln w="31750" cmpd="sng">
            <a:solidFill>
              <a:schemeClr val="accent1">
                <a:shade val="50000"/>
              </a:schemeClr>
            </a:solidFill>
            <a:prstDash val="sysDash"/>
          </a:ln>
        </p:spPr>
        <p:txBody>
          <a:bodyPr wrap="square" rtlCol="0">
            <a:noAutofit/>
          </a:bodyPr>
          <a:lstStyle/>
          <a:p>
            <a:pPr algn="ctr">
              <a:lnSpc>
                <a:spcPct val="130000"/>
              </a:lnSpc>
            </a:pPr>
            <a:r>
              <a:rPr lang="en-US" altLang="zh-CN" sz="1400" dirty="0">
                <a:solidFill>
                  <a:schemeClr val="tx1">
                    <a:lumMod val="65000"/>
                    <a:lumOff val="35000"/>
                  </a:schemeClr>
                </a:solidFill>
                <a:latin typeface="Times New Roman" panose="02020603050405020304" pitchFamily="18" charset="0"/>
                <a:ea typeface="思源黑体 CN Medium" pitchFamily="34" charset="-122"/>
                <a:cs typeface="Times New Roman" panose="02020603050405020304" pitchFamily="18" charset="0"/>
              </a:rPr>
              <a:t>Store will be degraded if DSR &lt; 4.5</a:t>
            </a:r>
          </a:p>
        </p:txBody>
      </p:sp>
      <p:sp>
        <p:nvSpPr>
          <p:cNvPr id="93" name="右大括号 44">
            <a:extLst>
              <a:ext uri="{FF2B5EF4-FFF2-40B4-BE49-F238E27FC236}">
                <a16:creationId xmlns:a16="http://schemas.microsoft.com/office/drawing/2014/main" id="{13AE09ED-DD6E-D54D-86CA-E885541742C1}"/>
              </a:ext>
            </a:extLst>
          </p:cNvPr>
          <p:cNvSpPr/>
          <p:nvPr/>
        </p:nvSpPr>
        <p:spPr>
          <a:xfrm rot="16200000">
            <a:off x="9432290" y="1727200"/>
            <a:ext cx="320040" cy="2461895"/>
          </a:xfrm>
          <a:prstGeom prst="rightBrace">
            <a:avLst>
              <a:gd name="adj1" fmla="val 8333"/>
              <a:gd name="adj2" fmla="val 50000"/>
            </a:avLst>
          </a:prstGeom>
          <a:ln w="25400">
            <a:solidFill>
              <a:schemeClr val="accent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4" name="下箭头 55">
            <a:extLst>
              <a:ext uri="{FF2B5EF4-FFF2-40B4-BE49-F238E27FC236}">
                <a16:creationId xmlns:a16="http://schemas.microsoft.com/office/drawing/2014/main" id="{3392B1FA-562E-E148-9BDE-F7132BC4BA0F}"/>
              </a:ext>
            </a:extLst>
          </p:cNvPr>
          <p:cNvSpPr/>
          <p:nvPr/>
        </p:nvSpPr>
        <p:spPr>
          <a:xfrm>
            <a:off x="5913120" y="2585085"/>
            <a:ext cx="177800" cy="302260"/>
          </a:xfrm>
          <a:prstGeom prst="down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5" name="下箭头 57">
            <a:extLst>
              <a:ext uri="{FF2B5EF4-FFF2-40B4-BE49-F238E27FC236}">
                <a16:creationId xmlns:a16="http://schemas.microsoft.com/office/drawing/2014/main" id="{C65FB679-406E-0140-A7AF-9A9B447D8589}"/>
              </a:ext>
            </a:extLst>
          </p:cNvPr>
          <p:cNvSpPr/>
          <p:nvPr/>
        </p:nvSpPr>
        <p:spPr>
          <a:xfrm>
            <a:off x="6040120" y="5152390"/>
            <a:ext cx="177800" cy="302260"/>
          </a:xfrm>
          <a:prstGeom prst="down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6" name="文本框 59">
            <a:extLst>
              <a:ext uri="{FF2B5EF4-FFF2-40B4-BE49-F238E27FC236}">
                <a16:creationId xmlns:a16="http://schemas.microsoft.com/office/drawing/2014/main" id="{ACB55305-7A40-2E45-9954-4FF0E1B2BBBE}"/>
              </a:ext>
            </a:extLst>
          </p:cNvPr>
          <p:cNvSpPr txBox="1"/>
          <p:nvPr/>
        </p:nvSpPr>
        <p:spPr>
          <a:xfrm>
            <a:off x="1038860" y="6184900"/>
            <a:ext cx="8935085" cy="424155"/>
          </a:xfrm>
          <a:prstGeom prst="rect">
            <a:avLst/>
          </a:prstGeom>
          <a:noFill/>
        </p:spPr>
        <p:txBody>
          <a:bodyPr wrap="square" rtlCol="0">
            <a:spAutoFit/>
          </a:bodyPr>
          <a:lstStyle/>
          <a:p>
            <a:pPr>
              <a:lnSpc>
                <a:spcPct val="130000"/>
              </a:lnSpc>
            </a:pPr>
            <a:r>
              <a:rPr lang="en-US" altLang="zh-CN" dirty="0">
                <a:solidFill>
                  <a:srgbClr val="D6000A"/>
                </a:solidFill>
                <a:latin typeface="Times New Roman" panose="02020603050405020304" pitchFamily="18" charset="0"/>
                <a:ea typeface="荆南波波黑" panose="02000800000000000000" pitchFamily="2" charset="-122"/>
                <a:cs typeface="Times New Roman" panose="02020603050405020304" pitchFamily="18" charset="0"/>
              </a:rPr>
              <a:t>By reducing search cost, rating helps to reduce adverse selection.</a:t>
            </a:r>
            <a:endParaRPr lang="zh-CN" altLang="en-US" dirty="0">
              <a:solidFill>
                <a:srgbClr val="D6000A"/>
              </a:solidFill>
              <a:latin typeface="Times New Roman" panose="02020603050405020304" pitchFamily="18" charset="0"/>
              <a:ea typeface="荆南波波黑" panose="02000800000000000000" pitchFamily="2" charset="-122"/>
              <a:cs typeface="Times New Roman" panose="02020603050405020304" pitchFamily="18" charset="0"/>
            </a:endParaRPr>
          </a:p>
        </p:txBody>
      </p:sp>
      <p:sp>
        <p:nvSpPr>
          <p:cNvPr id="97" name="星形: 五角 13">
            <a:extLst>
              <a:ext uri="{FF2B5EF4-FFF2-40B4-BE49-F238E27FC236}">
                <a16:creationId xmlns:a16="http://schemas.microsoft.com/office/drawing/2014/main" id="{4F130142-B426-9246-B7C9-4B4A0B6A456A}"/>
              </a:ext>
            </a:extLst>
          </p:cNvPr>
          <p:cNvSpPr/>
          <p:nvPr/>
        </p:nvSpPr>
        <p:spPr>
          <a:xfrm rot="20645038">
            <a:off x="10614025" y="2177415"/>
            <a:ext cx="901700" cy="854710"/>
          </a:xfrm>
          <a:prstGeom prst="star5">
            <a:avLst/>
          </a:prstGeom>
          <a:solidFill>
            <a:srgbClr val="FFFF00"/>
          </a:solidFill>
          <a:ln>
            <a:solidFill>
              <a:schemeClr val="bg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Times New Roman" panose="02020603050405020304" pitchFamily="18" charset="0"/>
              <a:cs typeface="Times New Roman" panose="02020603050405020304" pitchFamily="18" charset="0"/>
            </a:endParaRPr>
          </a:p>
        </p:txBody>
      </p:sp>
      <p:sp>
        <p:nvSpPr>
          <p:cNvPr id="98" name="Text Placeholder 5">
            <a:extLst>
              <a:ext uri="{FF2B5EF4-FFF2-40B4-BE49-F238E27FC236}">
                <a16:creationId xmlns:a16="http://schemas.microsoft.com/office/drawing/2014/main" id="{85220286-52C0-A34B-98F1-AA276C4CC4D3}"/>
              </a:ext>
            </a:extLst>
          </p:cNvPr>
          <p:cNvSpPr txBox="1"/>
          <p:nvPr/>
        </p:nvSpPr>
        <p:spPr>
          <a:xfrm rot="20527593">
            <a:off x="10246360" y="2538730"/>
            <a:ext cx="1415415" cy="301625"/>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1pPr>
            <a:lvl2pPr marL="325755" indent="-133985" algn="l" defTabSz="958215" rtl="0" eaLnBrk="1" latinLnBrk="0" hangingPunct="1">
              <a:lnSpc>
                <a:spcPct val="90000"/>
              </a:lnSpc>
              <a:spcBef>
                <a:spcPts val="945"/>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2pPr>
            <a:lvl3pPr marL="513080" indent="-188595" algn="l" defTabSz="958215" rtl="0" eaLnBrk="1" latinLnBrk="0" hangingPunct="1">
              <a:lnSpc>
                <a:spcPct val="90000"/>
              </a:lnSpc>
              <a:spcBef>
                <a:spcPts val="630"/>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3pPr>
            <a:lvl4pPr marL="663575" indent="-143510" algn="l" defTabSz="958215" rtl="0" eaLnBrk="1" latinLnBrk="0" hangingPunct="1">
              <a:lnSpc>
                <a:spcPct val="90000"/>
              </a:lnSpc>
              <a:spcBef>
                <a:spcPts val="210"/>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4pPr>
            <a:lvl5pPr marL="807085" indent="-143510" algn="l" defTabSz="958215" rtl="0" eaLnBrk="1" latinLnBrk="0" hangingPunct="1">
              <a:lnSpc>
                <a:spcPct val="90000"/>
              </a:lnSpc>
              <a:spcBef>
                <a:spcPts val="105"/>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5pPr>
            <a:lvl6pPr marL="2633980"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9pPr>
          </a:lstStyle>
          <a:p>
            <a:pPr marL="191770" lvl="1" indent="0" algn="ctr">
              <a:buNone/>
            </a:pPr>
            <a:r>
              <a:rPr lang="en-US" sz="1600" b="1" dirty="0">
                <a:solidFill>
                  <a:srgbClr val="D6000A"/>
                </a:solidFill>
                <a:latin typeface="Times New Roman" panose="02020603050405020304" pitchFamily="18" charset="0"/>
                <a:cs typeface="Times New Roman" panose="02020603050405020304" pitchFamily="18" charset="0"/>
              </a:rPr>
              <a:t>Signal</a:t>
            </a:r>
          </a:p>
        </p:txBody>
      </p:sp>
      <p:pic>
        <p:nvPicPr>
          <p:cNvPr id="99" name="图片 67">
            <a:extLst>
              <a:ext uri="{FF2B5EF4-FFF2-40B4-BE49-F238E27FC236}">
                <a16:creationId xmlns:a16="http://schemas.microsoft.com/office/drawing/2014/main" id="{5A72B0E8-0225-1340-A257-8B97E591F6FD}"/>
              </a:ext>
            </a:extLst>
          </p:cNvPr>
          <p:cNvPicPr>
            <a:picLocks noChangeAspect="1"/>
          </p:cNvPicPr>
          <p:nvPr/>
        </p:nvPicPr>
        <p:blipFill>
          <a:blip r:embed="rId8"/>
          <a:stretch>
            <a:fillRect/>
          </a:stretch>
        </p:blipFill>
        <p:spPr>
          <a:xfrm>
            <a:off x="8257540" y="4068445"/>
            <a:ext cx="2735580" cy="1870710"/>
          </a:xfrm>
          <a:prstGeom prst="rect">
            <a:avLst/>
          </a:prstGeom>
        </p:spPr>
      </p:pic>
      <p:sp>
        <p:nvSpPr>
          <p:cNvPr id="100" name="矩形 68">
            <a:extLst>
              <a:ext uri="{FF2B5EF4-FFF2-40B4-BE49-F238E27FC236}">
                <a16:creationId xmlns:a16="http://schemas.microsoft.com/office/drawing/2014/main" id="{BAAC98BA-F40F-0144-99AA-9B76A9EED56C}"/>
              </a:ext>
            </a:extLst>
          </p:cNvPr>
          <p:cNvSpPr/>
          <p:nvPr/>
        </p:nvSpPr>
        <p:spPr>
          <a:xfrm>
            <a:off x="9270365" y="5622925"/>
            <a:ext cx="602615" cy="248920"/>
          </a:xfrm>
          <a:prstGeom prst="rect">
            <a:avLst/>
          </a:prstGeom>
          <a:noFill/>
          <a:ln w="285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39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6">
            <a:extLst>
              <a:ext uri="{FF2B5EF4-FFF2-40B4-BE49-F238E27FC236}">
                <a16:creationId xmlns:a16="http://schemas.microsoft.com/office/drawing/2014/main" id="{C513C019-D791-D444-B3FC-632BF785A57B}"/>
              </a:ext>
            </a:extLst>
          </p:cNvPr>
          <p:cNvSpPr/>
          <p:nvPr/>
        </p:nvSpPr>
        <p:spPr>
          <a:xfrm>
            <a:off x="-147" y="0"/>
            <a:ext cx="5707527" cy="6943060"/>
          </a:xfrm>
          <a:prstGeom prst="rect">
            <a:avLst/>
          </a:prstGeom>
          <a:solidFill>
            <a:srgbClr val="D600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形 46">
            <a:extLst>
              <a:ext uri="{FF2B5EF4-FFF2-40B4-BE49-F238E27FC236}">
                <a16:creationId xmlns:a16="http://schemas.microsoft.com/office/drawing/2014/main" id="{513BDA41-E2AF-BB4C-A0F7-1319433EF3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7948" y="19662"/>
            <a:ext cx="904678" cy="790113"/>
          </a:xfrm>
          <a:prstGeom prst="rect">
            <a:avLst/>
          </a:prstGeom>
        </p:spPr>
      </p:pic>
      <p:grpSp>
        <p:nvGrpSpPr>
          <p:cNvPr id="102" name="组合 17">
            <a:extLst>
              <a:ext uri="{FF2B5EF4-FFF2-40B4-BE49-F238E27FC236}">
                <a16:creationId xmlns:a16="http://schemas.microsoft.com/office/drawing/2014/main" id="{1E16099F-1F08-8A47-B0BD-515F645343F4}"/>
              </a:ext>
            </a:extLst>
          </p:cNvPr>
          <p:cNvGrpSpPr/>
          <p:nvPr/>
        </p:nvGrpSpPr>
        <p:grpSpPr>
          <a:xfrm>
            <a:off x="351790" y="1680210"/>
            <a:ext cx="4693920" cy="1941195"/>
            <a:chOff x="552629" y="1449956"/>
            <a:chExt cx="4217670" cy="1941292"/>
          </a:xfrm>
        </p:grpSpPr>
        <p:sp>
          <p:nvSpPr>
            <p:cNvPr id="103" name="文本框 5">
              <a:extLst>
                <a:ext uri="{FF2B5EF4-FFF2-40B4-BE49-F238E27FC236}">
                  <a16:creationId xmlns:a16="http://schemas.microsoft.com/office/drawing/2014/main" id="{89DE5D88-C579-6C47-8656-20A57391A03F}"/>
                </a:ext>
              </a:extLst>
            </p:cNvPr>
            <p:cNvSpPr txBox="1"/>
            <p:nvPr/>
          </p:nvSpPr>
          <p:spPr>
            <a:xfrm>
              <a:off x="552629" y="1449956"/>
              <a:ext cx="4217670" cy="39880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dirty="0">
                  <a:solidFill>
                    <a:schemeClr val="bg1"/>
                  </a:solidFill>
                  <a:latin typeface="Times New Roman" panose="02020603050405020304" pitchFamily="18" charset="0"/>
                  <a:cs typeface="Times New Roman" panose="02020603050405020304" pitchFamily="18" charset="0"/>
                  <a:sym typeface="+mn-ea"/>
                </a:rPr>
                <a:t>Buyer: "Refund only"policy </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04" name="文本框 6">
              <a:extLst>
                <a:ext uri="{FF2B5EF4-FFF2-40B4-BE49-F238E27FC236}">
                  <a16:creationId xmlns:a16="http://schemas.microsoft.com/office/drawing/2014/main" id="{5D3BE262-D1A7-8A4A-9E45-4EA148C796EA}"/>
                </a:ext>
              </a:extLst>
            </p:cNvPr>
            <p:cNvSpPr txBox="1"/>
            <p:nvPr/>
          </p:nvSpPr>
          <p:spPr>
            <a:xfrm>
              <a:off x="552629" y="1700159"/>
              <a:ext cx="1998144" cy="169108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itchFamily="34" charset="-122"/>
                  <a:ea typeface="思源黑体 CN Medium" pitchFamily="34" charset="-122"/>
                </a:defRPr>
              </a:lvl1pPr>
            </a:lstStyle>
            <a:p>
              <a:r>
                <a:rPr lang="en-US" altLang="zh-CN" dirty="0">
                  <a:solidFill>
                    <a:schemeClr val="bg1"/>
                  </a:solidFill>
                  <a:latin typeface="Times New Roman" panose="02020603050405020304" pitchFamily="18" charset="0"/>
                  <a:cs typeface="Times New Roman" panose="02020603050405020304" pitchFamily="18" charset="0"/>
                </a:rPr>
                <a:t>The buyer can buy goods impulsively and rejec</a:t>
              </a:r>
              <a:r>
                <a:rPr lang="en-US" altLang="zh-CN" b="1" dirty="0">
                  <a:solidFill>
                    <a:schemeClr val="bg1"/>
                  </a:solidFill>
                  <a:latin typeface="Times New Roman" panose="02020603050405020304" pitchFamily="18" charset="0"/>
                  <a:cs typeface="Times New Roman" panose="02020603050405020304" pitchFamily="18" charset="0"/>
                </a:rPr>
                <a:t>t t</a:t>
              </a:r>
              <a:r>
                <a:rPr lang="en-US" altLang="zh-CN" dirty="0">
                  <a:solidFill>
                    <a:schemeClr val="bg1"/>
                  </a:solidFill>
                  <a:latin typeface="Times New Roman" panose="02020603050405020304" pitchFamily="18" charset="0"/>
                  <a:cs typeface="Times New Roman" panose="02020603050405020304" pitchFamily="18" charset="0"/>
                </a:rPr>
                <a:t>he delivery, resulting in the loss of seller's 2rd freight.</a:t>
              </a:r>
            </a:p>
          </p:txBody>
        </p:sp>
      </p:grpSp>
      <p:grpSp>
        <p:nvGrpSpPr>
          <p:cNvPr id="105" name="组合 19">
            <a:extLst>
              <a:ext uri="{FF2B5EF4-FFF2-40B4-BE49-F238E27FC236}">
                <a16:creationId xmlns:a16="http://schemas.microsoft.com/office/drawing/2014/main" id="{3FC024E0-3ADA-5048-9E65-61A0A8C5A066}"/>
              </a:ext>
            </a:extLst>
          </p:cNvPr>
          <p:cNvGrpSpPr/>
          <p:nvPr/>
        </p:nvGrpSpPr>
        <p:grpSpPr>
          <a:xfrm>
            <a:off x="365440" y="3749417"/>
            <a:ext cx="4563745" cy="2627405"/>
            <a:chOff x="726687" y="4009055"/>
            <a:chExt cx="4563745" cy="2627405"/>
          </a:xfrm>
        </p:grpSpPr>
        <p:sp>
          <p:nvSpPr>
            <p:cNvPr id="106" name="文本框 9">
              <a:extLst>
                <a:ext uri="{FF2B5EF4-FFF2-40B4-BE49-F238E27FC236}">
                  <a16:creationId xmlns:a16="http://schemas.microsoft.com/office/drawing/2014/main" id="{D3D1E239-2E1D-FC41-9347-2337280704F2}"/>
                </a:ext>
              </a:extLst>
            </p:cNvPr>
            <p:cNvSpPr txBox="1"/>
            <p:nvPr/>
          </p:nvSpPr>
          <p:spPr>
            <a:xfrm>
              <a:off x="726687" y="4009055"/>
              <a:ext cx="4563745" cy="39878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dirty="0">
                  <a:solidFill>
                    <a:schemeClr val="bg1"/>
                  </a:solidFill>
                  <a:latin typeface="Times New Roman" panose="02020603050405020304" pitchFamily="18" charset="0"/>
                  <a:cs typeface="Times New Roman" panose="02020603050405020304" pitchFamily="18" charset="0"/>
                </a:rPr>
                <a:t>Seller：counterfeit  goods</a:t>
              </a:r>
            </a:p>
          </p:txBody>
        </p:sp>
        <p:sp>
          <p:nvSpPr>
            <p:cNvPr id="107" name="文本框 11">
              <a:extLst>
                <a:ext uri="{FF2B5EF4-FFF2-40B4-BE49-F238E27FC236}">
                  <a16:creationId xmlns:a16="http://schemas.microsoft.com/office/drawing/2014/main" id="{5F554E9B-2055-2341-9085-6C6AB73B9E3B}"/>
                </a:ext>
              </a:extLst>
            </p:cNvPr>
            <p:cNvSpPr txBox="1"/>
            <p:nvPr/>
          </p:nvSpPr>
          <p:spPr>
            <a:xfrm>
              <a:off x="790822" y="4335445"/>
              <a:ext cx="2656840" cy="230101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itchFamily="34" charset="-122"/>
                  <a:ea typeface="思源黑体 CN Medium" pitchFamily="34" charset="-122"/>
                </a:defRPr>
              </a:lvl1pPr>
            </a:lstStyle>
            <a:p>
              <a:pPr algn="l"/>
              <a:r>
                <a:rPr lang="en-US" altLang="zh-CN" dirty="0">
                  <a:solidFill>
                    <a:schemeClr val="bg1"/>
                  </a:solidFill>
                  <a:latin typeface="Times New Roman" panose="02020603050405020304" pitchFamily="18" charset="0"/>
                  <a:cs typeface="Times New Roman" panose="02020603050405020304" pitchFamily="18" charset="0"/>
                </a:rPr>
                <a:t>A large number of merchants to settle in and provide a rich variety of goods, but in order to pursue low prices and high sales, the requirements for product quality are relaxed to a certain extent.</a:t>
              </a:r>
            </a:p>
          </p:txBody>
        </p:sp>
      </p:grpSp>
      <p:sp>
        <p:nvSpPr>
          <p:cNvPr id="108" name="文本框 12">
            <a:extLst>
              <a:ext uri="{FF2B5EF4-FFF2-40B4-BE49-F238E27FC236}">
                <a16:creationId xmlns:a16="http://schemas.microsoft.com/office/drawing/2014/main" id="{822E6B29-F37A-6F4B-86AE-267E719ED5F8}"/>
              </a:ext>
            </a:extLst>
          </p:cNvPr>
          <p:cNvSpPr txBox="1"/>
          <p:nvPr/>
        </p:nvSpPr>
        <p:spPr>
          <a:xfrm>
            <a:off x="6096635" y="1684655"/>
            <a:ext cx="4818380" cy="39878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dirty="0">
                <a:latin typeface="Times New Roman" panose="02020603050405020304" pitchFamily="18" charset="0"/>
                <a:cs typeface="Times New Roman" panose="02020603050405020304" pitchFamily="18" charset="0"/>
              </a:rPr>
              <a:t>“Selected user plan”</a:t>
            </a:r>
          </a:p>
        </p:txBody>
      </p:sp>
      <p:sp>
        <p:nvSpPr>
          <p:cNvPr id="109" name="文本框 13">
            <a:extLst>
              <a:ext uri="{FF2B5EF4-FFF2-40B4-BE49-F238E27FC236}">
                <a16:creationId xmlns:a16="http://schemas.microsoft.com/office/drawing/2014/main" id="{AAF670AC-B9B3-594A-AEE0-C1D9ECEF8965}"/>
              </a:ext>
            </a:extLst>
          </p:cNvPr>
          <p:cNvSpPr txBox="1"/>
          <p:nvPr/>
        </p:nvSpPr>
        <p:spPr>
          <a:xfrm>
            <a:off x="6096635" y="1993900"/>
            <a:ext cx="5683885" cy="697242"/>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itchFamily="34" charset="-122"/>
                <a:ea typeface="思源黑体 CN Medium" pitchFamily="34" charset="-122"/>
              </a:defRPr>
            </a:lvl1pPr>
          </a:lstStyle>
          <a:p>
            <a:r>
              <a:rPr lang="en-US" altLang="zh-CN" dirty="0">
                <a:latin typeface="Times New Roman" panose="02020603050405020304" pitchFamily="18" charset="0"/>
                <a:cs typeface="Times New Roman" panose="02020603050405020304" pitchFamily="18" charset="0"/>
              </a:rPr>
              <a:t>Filter out high- quality users and eliminate low- quality ones who engage in wool- harvesting. (</a:t>
            </a:r>
            <a:r>
              <a:rPr lang="zh-CN" altLang="en-US" dirty="0">
                <a:latin typeface="Times New Roman" panose="02020603050405020304" pitchFamily="18" charset="0"/>
                <a:cs typeface="Times New Roman" panose="02020603050405020304" pitchFamily="18" charset="0"/>
              </a:rPr>
              <a:t>薅羊毛</a:t>
            </a:r>
            <a:r>
              <a:rPr lang="en-US" altLang="zh-CN" dirty="0">
                <a:latin typeface="Times New Roman" panose="02020603050405020304" pitchFamily="18" charset="0"/>
                <a:cs typeface="Times New Roman" panose="02020603050405020304" pitchFamily="18" charset="0"/>
              </a:rPr>
              <a:t>)</a:t>
            </a:r>
          </a:p>
        </p:txBody>
      </p:sp>
      <p:sp>
        <p:nvSpPr>
          <p:cNvPr id="110" name="文本框 14">
            <a:extLst>
              <a:ext uri="{FF2B5EF4-FFF2-40B4-BE49-F238E27FC236}">
                <a16:creationId xmlns:a16="http://schemas.microsoft.com/office/drawing/2014/main" id="{7F36CC9A-712C-A142-AD78-A289BC36D5D1}"/>
              </a:ext>
            </a:extLst>
          </p:cNvPr>
          <p:cNvSpPr txBox="1"/>
          <p:nvPr/>
        </p:nvSpPr>
        <p:spPr>
          <a:xfrm>
            <a:off x="6143625" y="3696335"/>
            <a:ext cx="5944870" cy="39878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dirty="0">
                <a:latin typeface="Times New Roman" panose="02020603050405020304" pitchFamily="18" charset="0"/>
                <a:cs typeface="Times New Roman" panose="02020603050405020304" pitchFamily="18" charset="0"/>
              </a:rPr>
              <a:t>“New brand plan2.0” +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Billion subsidy</a:t>
            </a:r>
            <a:r>
              <a:rPr lang="zh-CN" altLang="en-US" dirty="0">
                <a:latin typeface="Times New Roman" panose="02020603050405020304" pitchFamily="18" charset="0"/>
                <a:cs typeface="Times New Roman" panose="02020603050405020304" pitchFamily="18" charset="0"/>
              </a:rPr>
              <a:t>”</a:t>
            </a:r>
          </a:p>
        </p:txBody>
      </p:sp>
      <p:sp>
        <p:nvSpPr>
          <p:cNvPr id="111" name="文本框 15">
            <a:extLst>
              <a:ext uri="{FF2B5EF4-FFF2-40B4-BE49-F238E27FC236}">
                <a16:creationId xmlns:a16="http://schemas.microsoft.com/office/drawing/2014/main" id="{02D342C8-E3F3-D14F-8E2B-8FF2E0E71D89}"/>
              </a:ext>
            </a:extLst>
          </p:cNvPr>
          <p:cNvSpPr txBox="1"/>
          <p:nvPr/>
        </p:nvSpPr>
        <p:spPr>
          <a:xfrm>
            <a:off x="5912485" y="4006850"/>
            <a:ext cx="6175375" cy="1340752"/>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itchFamily="34" charset="-122"/>
                <a:ea typeface="思源黑体 CN Medium" pitchFamily="34" charset="-122"/>
              </a:defRPr>
            </a:lvl1pPr>
          </a:lstStyle>
          <a:p>
            <a:pPr marL="285750" indent="-285750" algn="just">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Build sub- brand of well- known brands, support new brands in the industrial belt and reconstruct old domestic brands.</a:t>
            </a:r>
          </a:p>
          <a:p>
            <a:pPr marL="285750" indent="-285750" algn="just">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sym typeface="+mn-ea"/>
              </a:rPr>
              <a:t>The key category covered in billion subsidy is digital 3C,  creating the lowest omni- channel price and authentic reputation.</a:t>
            </a:r>
            <a:endParaRPr lang="en-US" altLang="zh-CN" dirty="0">
              <a:latin typeface="Times New Roman" panose="02020603050405020304" pitchFamily="18" charset="0"/>
              <a:cs typeface="Times New Roman" panose="02020603050405020304" pitchFamily="18" charset="0"/>
            </a:endParaRPr>
          </a:p>
        </p:txBody>
      </p:sp>
      <p:sp>
        <p:nvSpPr>
          <p:cNvPr id="112" name="文本框 20">
            <a:extLst>
              <a:ext uri="{FF2B5EF4-FFF2-40B4-BE49-F238E27FC236}">
                <a16:creationId xmlns:a16="http://schemas.microsoft.com/office/drawing/2014/main" id="{076ED3DD-0F7F-4840-9108-6D44BA21DC33}"/>
              </a:ext>
            </a:extLst>
          </p:cNvPr>
          <p:cNvSpPr txBox="1"/>
          <p:nvPr/>
        </p:nvSpPr>
        <p:spPr>
          <a:xfrm>
            <a:off x="365125" y="1115695"/>
            <a:ext cx="3648075" cy="521970"/>
          </a:xfrm>
          <a:prstGeom prst="rect">
            <a:avLst/>
          </a:prstGeom>
          <a:noFill/>
        </p:spPr>
        <p:txBody>
          <a:bodyPr wrap="square" rtlCol="0">
            <a:spAutoFit/>
          </a:bodyPr>
          <a:lstStyle>
            <a:defPPr>
              <a:defRPr lang="zh-CN"/>
            </a:defPPr>
            <a:lvl1pPr>
              <a:defRPr sz="2800">
                <a:solidFill>
                  <a:schemeClr val="bg1"/>
                </a:solidFill>
                <a:latin typeface="荆南缘默体" panose="00020600040101010101" pitchFamily="18" charset="-128"/>
                <a:ea typeface="荆南缘默体" panose="00020600040101010101" pitchFamily="18" charset="-128"/>
              </a:defRPr>
            </a:lvl1pPr>
          </a:lstStyle>
          <a:p>
            <a:r>
              <a:rPr lang="en-US" altLang="zh-CN" dirty="0">
                <a:latin typeface="Times New Roman" panose="02020603050405020304" pitchFamily="18" charset="0"/>
                <a:cs typeface="Times New Roman" panose="02020603050405020304" pitchFamily="18" charset="0"/>
              </a:rPr>
              <a:t>problem</a:t>
            </a:r>
          </a:p>
        </p:txBody>
      </p:sp>
      <p:sp>
        <p:nvSpPr>
          <p:cNvPr id="113" name="文本框 28">
            <a:extLst>
              <a:ext uri="{FF2B5EF4-FFF2-40B4-BE49-F238E27FC236}">
                <a16:creationId xmlns:a16="http://schemas.microsoft.com/office/drawing/2014/main" id="{5BFA38B2-D41B-064C-A4C3-0748A30C2D9F}"/>
              </a:ext>
            </a:extLst>
          </p:cNvPr>
          <p:cNvSpPr txBox="1"/>
          <p:nvPr/>
        </p:nvSpPr>
        <p:spPr>
          <a:xfrm>
            <a:off x="5999480" y="1130935"/>
            <a:ext cx="5106670" cy="521970"/>
          </a:xfrm>
          <a:prstGeom prst="rect">
            <a:avLst/>
          </a:prstGeom>
          <a:noFill/>
        </p:spPr>
        <p:txBody>
          <a:bodyPr wrap="square" rtlCol="0">
            <a:spAutoFit/>
          </a:bodyPr>
          <a:lstStyle>
            <a:defPPr>
              <a:defRPr lang="zh-CN"/>
            </a:defPPr>
            <a:lvl1pPr>
              <a:defRPr sz="2800">
                <a:solidFill>
                  <a:schemeClr val="bg1"/>
                </a:solidFill>
                <a:latin typeface="荆南缘默体" panose="00020600040101010101" pitchFamily="18" charset="-128"/>
                <a:ea typeface="荆南缘默体" panose="00020600040101010101" pitchFamily="18" charset="-128"/>
              </a:defRPr>
            </a:lvl1pPr>
          </a:lstStyle>
          <a:p>
            <a:r>
              <a:rPr lang="en-US" dirty="0">
                <a:solidFill>
                  <a:srgbClr val="D6000A"/>
                </a:solidFill>
                <a:latin typeface="Times New Roman" panose="02020603050405020304" pitchFamily="18" charset="0"/>
                <a:cs typeface="Times New Roman" panose="02020603050405020304" pitchFamily="18" charset="0"/>
              </a:rPr>
              <a:t>solution</a:t>
            </a:r>
          </a:p>
        </p:txBody>
      </p:sp>
      <p:cxnSp>
        <p:nvCxnSpPr>
          <p:cNvPr id="114" name="直接连接符 30">
            <a:extLst>
              <a:ext uri="{FF2B5EF4-FFF2-40B4-BE49-F238E27FC236}">
                <a16:creationId xmlns:a16="http://schemas.microsoft.com/office/drawing/2014/main" id="{4262BE62-66A4-4D46-A8DB-F5EFA7695C07}"/>
              </a:ext>
            </a:extLst>
          </p:cNvPr>
          <p:cNvCxnSpPr/>
          <p:nvPr/>
        </p:nvCxnSpPr>
        <p:spPr>
          <a:xfrm>
            <a:off x="5911702" y="3664999"/>
            <a:ext cx="5477023" cy="0"/>
          </a:xfrm>
          <a:prstGeom prst="line">
            <a:avLst/>
          </a:prstGeom>
          <a:ln w="28575">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pic>
        <p:nvPicPr>
          <p:cNvPr id="115" name="图片 3">
            <a:extLst>
              <a:ext uri="{FF2B5EF4-FFF2-40B4-BE49-F238E27FC236}">
                <a16:creationId xmlns:a16="http://schemas.microsoft.com/office/drawing/2014/main" id="{3346BE28-AD8D-F549-BB79-8A9755CC8DE2}"/>
              </a:ext>
            </a:extLst>
          </p:cNvPr>
          <p:cNvPicPr/>
          <p:nvPr/>
        </p:nvPicPr>
        <p:blipFill>
          <a:blip r:embed="rId5"/>
          <a:srcRect b="80009"/>
          <a:stretch>
            <a:fillRect/>
          </a:stretch>
        </p:blipFill>
        <p:spPr>
          <a:xfrm>
            <a:off x="6128385" y="2670810"/>
            <a:ext cx="5107305" cy="883285"/>
          </a:xfrm>
          <a:prstGeom prst="rect">
            <a:avLst/>
          </a:prstGeom>
        </p:spPr>
      </p:pic>
      <p:sp>
        <p:nvSpPr>
          <p:cNvPr id="116" name="右箭头 10">
            <a:extLst>
              <a:ext uri="{FF2B5EF4-FFF2-40B4-BE49-F238E27FC236}">
                <a16:creationId xmlns:a16="http://schemas.microsoft.com/office/drawing/2014/main" id="{E36BFAA5-ECD8-DA45-A2C7-79EA852B6F1F}"/>
              </a:ext>
            </a:extLst>
          </p:cNvPr>
          <p:cNvSpPr/>
          <p:nvPr/>
        </p:nvSpPr>
        <p:spPr>
          <a:xfrm>
            <a:off x="5325110" y="1770380"/>
            <a:ext cx="666115" cy="2540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17" name="直接连接符 22">
            <a:extLst>
              <a:ext uri="{FF2B5EF4-FFF2-40B4-BE49-F238E27FC236}">
                <a16:creationId xmlns:a16="http://schemas.microsoft.com/office/drawing/2014/main" id="{8B2D8B81-43EB-D84F-85EF-D995FCE9DF4B}"/>
              </a:ext>
            </a:extLst>
          </p:cNvPr>
          <p:cNvCxnSpPr/>
          <p:nvPr/>
        </p:nvCxnSpPr>
        <p:spPr>
          <a:xfrm>
            <a:off x="297667" y="3685319"/>
            <a:ext cx="5045710" cy="0"/>
          </a:xfrm>
          <a:prstGeom prst="line">
            <a:avLst/>
          </a:prstGeom>
          <a:ln w="28575">
            <a:solidFill>
              <a:schemeClr val="bg1">
                <a:alpha val="43000"/>
              </a:schemeClr>
            </a:solidFill>
            <a:prstDash val="dash"/>
          </a:ln>
        </p:spPr>
        <p:style>
          <a:lnRef idx="1">
            <a:schemeClr val="accent1"/>
          </a:lnRef>
          <a:fillRef idx="0">
            <a:schemeClr val="accent1"/>
          </a:fillRef>
          <a:effectRef idx="0">
            <a:schemeClr val="accent1"/>
          </a:effectRef>
          <a:fontRef idx="minor">
            <a:schemeClr val="tx1"/>
          </a:fontRef>
        </p:style>
      </p:cxnSp>
      <p:sp>
        <p:nvSpPr>
          <p:cNvPr id="118" name="右箭头 24">
            <a:extLst>
              <a:ext uri="{FF2B5EF4-FFF2-40B4-BE49-F238E27FC236}">
                <a16:creationId xmlns:a16="http://schemas.microsoft.com/office/drawing/2014/main" id="{E9D3025C-1DF3-B54A-A2DB-F199F9172969}"/>
              </a:ext>
            </a:extLst>
          </p:cNvPr>
          <p:cNvSpPr/>
          <p:nvPr/>
        </p:nvSpPr>
        <p:spPr>
          <a:xfrm>
            <a:off x="5325110" y="3894455"/>
            <a:ext cx="666115" cy="2540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pic>
        <p:nvPicPr>
          <p:cNvPr id="119" name="图片 25">
            <a:extLst>
              <a:ext uri="{FF2B5EF4-FFF2-40B4-BE49-F238E27FC236}">
                <a16:creationId xmlns:a16="http://schemas.microsoft.com/office/drawing/2014/main" id="{81782E8F-A317-824A-B767-143CF255F6B4}"/>
              </a:ext>
            </a:extLst>
          </p:cNvPr>
          <p:cNvPicPr>
            <a:picLocks noChangeAspect="1"/>
          </p:cNvPicPr>
          <p:nvPr/>
        </p:nvPicPr>
        <p:blipFill>
          <a:blip r:embed="rId6"/>
          <a:stretch>
            <a:fillRect/>
          </a:stretch>
        </p:blipFill>
        <p:spPr>
          <a:xfrm>
            <a:off x="8799195" y="5708015"/>
            <a:ext cx="2751455" cy="1074420"/>
          </a:xfrm>
          <a:prstGeom prst="rect">
            <a:avLst/>
          </a:prstGeom>
        </p:spPr>
      </p:pic>
      <p:pic>
        <p:nvPicPr>
          <p:cNvPr id="120" name="图片 26">
            <a:extLst>
              <a:ext uri="{FF2B5EF4-FFF2-40B4-BE49-F238E27FC236}">
                <a16:creationId xmlns:a16="http://schemas.microsoft.com/office/drawing/2014/main" id="{A0688DC7-A37E-7A45-ABC1-7295FAB8DDA4}"/>
              </a:ext>
            </a:extLst>
          </p:cNvPr>
          <p:cNvPicPr>
            <a:picLocks noChangeAspect="1"/>
          </p:cNvPicPr>
          <p:nvPr/>
        </p:nvPicPr>
        <p:blipFill>
          <a:blip r:embed="rId7"/>
          <a:srcRect t="25016"/>
          <a:stretch>
            <a:fillRect/>
          </a:stretch>
        </p:blipFill>
        <p:spPr>
          <a:xfrm>
            <a:off x="6292850" y="5720080"/>
            <a:ext cx="2124710" cy="1028700"/>
          </a:xfrm>
          <a:prstGeom prst="rect">
            <a:avLst/>
          </a:prstGeom>
        </p:spPr>
      </p:pic>
      <p:sp>
        <p:nvSpPr>
          <p:cNvPr id="121" name="圆角矩形 52">
            <a:extLst>
              <a:ext uri="{FF2B5EF4-FFF2-40B4-BE49-F238E27FC236}">
                <a16:creationId xmlns:a16="http://schemas.microsoft.com/office/drawing/2014/main" id="{4EB4BA17-3DD3-1348-9455-C51518105E36}"/>
              </a:ext>
            </a:extLst>
          </p:cNvPr>
          <p:cNvSpPr/>
          <p:nvPr/>
        </p:nvSpPr>
        <p:spPr>
          <a:xfrm>
            <a:off x="2665730" y="2113915"/>
            <a:ext cx="2539365" cy="1409065"/>
          </a:xfrm>
          <a:prstGeom prst="roundRect">
            <a:avLst/>
          </a:prstGeom>
          <a:blipFill rotWithShape="1">
            <a:blip r:embed="rId8"/>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22" name="图表 54" descr="7b0a202020202263686172745265734964223a202234353338343236220a7d0a">
            <a:extLst>
              <a:ext uri="{FF2B5EF4-FFF2-40B4-BE49-F238E27FC236}">
                <a16:creationId xmlns:a16="http://schemas.microsoft.com/office/drawing/2014/main" id="{7DAC1109-C5E0-9C4A-BC8A-6B387A6A3C2B}"/>
              </a:ext>
            </a:extLst>
          </p:cNvPr>
          <p:cNvGraphicFramePr/>
          <p:nvPr>
            <p:extLst>
              <p:ext uri="{D42A27DB-BD31-4B8C-83A1-F6EECF244321}">
                <p14:modId xmlns:p14="http://schemas.microsoft.com/office/powerpoint/2010/main" val="3444440301"/>
              </p:ext>
            </p:extLst>
          </p:nvPr>
        </p:nvGraphicFramePr>
        <p:xfrm>
          <a:off x="2666365" y="4491990"/>
          <a:ext cx="3334385" cy="2394585"/>
        </p:xfrm>
        <a:graphic>
          <a:graphicData uri="http://schemas.openxmlformats.org/drawingml/2006/chart">
            <c:chart xmlns:c="http://schemas.openxmlformats.org/drawingml/2006/chart" xmlns:r="http://schemas.openxmlformats.org/officeDocument/2006/relationships" r:id="rId9"/>
          </a:graphicData>
        </a:graphic>
      </p:graphicFrame>
      <p:sp>
        <p:nvSpPr>
          <p:cNvPr id="123" name="文本框 55">
            <a:extLst>
              <a:ext uri="{FF2B5EF4-FFF2-40B4-BE49-F238E27FC236}">
                <a16:creationId xmlns:a16="http://schemas.microsoft.com/office/drawing/2014/main" id="{F3282D99-4C61-814D-9601-14E886AA27E1}"/>
              </a:ext>
            </a:extLst>
          </p:cNvPr>
          <p:cNvSpPr txBox="1"/>
          <p:nvPr/>
        </p:nvSpPr>
        <p:spPr>
          <a:xfrm>
            <a:off x="2830830" y="4148455"/>
            <a:ext cx="3004820" cy="38048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itchFamily="34" charset="-122"/>
                <a:ea typeface="思源黑体 CN Medium" pitchFamily="34" charset="-122"/>
              </a:defRPr>
            </a:lvl1pPr>
          </a:lstStyle>
          <a:p>
            <a:pPr algn="l"/>
            <a:r>
              <a:rPr lang="en-US" altLang="zh-CN" dirty="0">
                <a:solidFill>
                  <a:schemeClr val="bg1"/>
                </a:solidFill>
                <a:latin typeface="Times New Roman" panose="02020603050405020304" pitchFamily="18" charset="0"/>
                <a:cs typeface="Times New Roman" panose="02020603050405020304" pitchFamily="18" charset="0"/>
              </a:rPr>
              <a:t>Head e-commerce complaints</a:t>
            </a:r>
          </a:p>
        </p:txBody>
      </p:sp>
      <p:sp>
        <p:nvSpPr>
          <p:cNvPr id="124" name="文本框 4">
            <a:extLst>
              <a:ext uri="{FF2B5EF4-FFF2-40B4-BE49-F238E27FC236}">
                <a16:creationId xmlns:a16="http://schemas.microsoft.com/office/drawing/2014/main" id="{18F09259-C684-1246-8651-23FB1BB4B9C6}"/>
              </a:ext>
            </a:extLst>
          </p:cNvPr>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2.3.2</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US" sz="2500" dirty="0">
                <a:solidFill>
                  <a:schemeClr val="bg1"/>
                </a:solidFill>
                <a:latin typeface="荆南缘默体" panose="00020600040101010101" pitchFamily="18" charset="-128"/>
                <a:ea typeface="荆南缘默体" panose="00020600040101010101" pitchFamily="18" charset="-128"/>
                <a:sym typeface="+mn-ea"/>
              </a:rPr>
              <a:t> Risk of online reputa</a:t>
            </a:r>
            <a:r>
              <a:rPr lang="en-US" sz="2500" dirty="0">
                <a:solidFill>
                  <a:srgbClr val="C00000"/>
                </a:solidFill>
                <a:latin typeface="荆南缘默体" panose="00020600040101010101" pitchFamily="18" charset="-128"/>
                <a:ea typeface="荆南缘默体" panose="00020600040101010101" pitchFamily="18" charset="-128"/>
                <a:sym typeface="+mn-ea"/>
              </a:rPr>
              <a:t>tion system</a:t>
            </a:r>
          </a:p>
        </p:txBody>
      </p:sp>
    </p:spTree>
    <p:extLst>
      <p:ext uri="{BB962C8B-B14F-4D97-AF65-F5344CB8AC3E}">
        <p14:creationId xmlns:p14="http://schemas.microsoft.com/office/powerpoint/2010/main" val="3783205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1">
            <a:extLst>
              <a:ext uri="{FF2B5EF4-FFF2-40B4-BE49-F238E27FC236}">
                <a16:creationId xmlns:a16="http://schemas.microsoft.com/office/drawing/2014/main" id="{53343BBC-EC8E-5740-817F-E929E3E87F64}"/>
              </a:ext>
            </a:extLst>
          </p:cNvPr>
          <p:cNvSpPr txBox="1">
            <a:spLocks/>
          </p:cNvSpPr>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pPr/>
              <a:t>24</a:t>
            </a:fld>
            <a:endParaRPr lang="zh-CN" altLang="en-US" dirty="0"/>
          </a:p>
        </p:txBody>
      </p:sp>
      <p:sp>
        <p:nvSpPr>
          <p:cNvPr id="39" name="矩形: 圆角 46">
            <a:extLst>
              <a:ext uri="{FF2B5EF4-FFF2-40B4-BE49-F238E27FC236}">
                <a16:creationId xmlns:a16="http://schemas.microsoft.com/office/drawing/2014/main" id="{CC343EDF-7974-C145-9D8F-FCAD7AEB34F6}"/>
              </a:ext>
            </a:extLst>
          </p:cNvPr>
          <p:cNvSpPr/>
          <p:nvPr/>
        </p:nvSpPr>
        <p:spPr>
          <a:xfrm>
            <a:off x="358775" y="5312410"/>
            <a:ext cx="5562600" cy="140779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46">
            <a:extLst>
              <a:ext uri="{FF2B5EF4-FFF2-40B4-BE49-F238E27FC236}">
                <a16:creationId xmlns:a16="http://schemas.microsoft.com/office/drawing/2014/main" id="{D88614B0-7B21-8D48-8633-39A0A53048DC}"/>
              </a:ext>
            </a:extLst>
          </p:cNvPr>
          <p:cNvSpPr/>
          <p:nvPr/>
        </p:nvSpPr>
        <p:spPr>
          <a:xfrm>
            <a:off x="6455410" y="5308600"/>
            <a:ext cx="5220970" cy="149860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
            <a:extLst>
              <a:ext uri="{FF2B5EF4-FFF2-40B4-BE49-F238E27FC236}">
                <a16:creationId xmlns:a16="http://schemas.microsoft.com/office/drawing/2014/main" id="{93485B67-C529-A54B-AD34-E49DAC2C040D}"/>
              </a:ext>
            </a:extLst>
          </p:cNvPr>
          <p:cNvSpPr txBox="1"/>
          <p:nvPr/>
        </p:nvSpPr>
        <p:spPr>
          <a:xfrm>
            <a:off x="358775" y="5291455"/>
            <a:ext cx="5966460" cy="1430020"/>
          </a:xfrm>
          <a:prstGeom prst="rect">
            <a:avLst/>
          </a:prstGeom>
          <a:noFill/>
        </p:spPr>
        <p:txBody>
          <a:bodyPr wrap="square" rtlCol="0">
            <a:noAutofit/>
          </a:bodyPr>
          <a:lstStyle/>
          <a:p>
            <a:pPr>
              <a:lnSpc>
                <a:spcPct val="130000"/>
              </a:lnSpc>
            </a:pPr>
            <a:r>
              <a:rPr lang="en-US" altLang="zh-CN" dirty="0">
                <a:solidFill>
                  <a:srgbClr val="D6000A"/>
                </a:solidFill>
                <a:latin typeface="荆南波波黑" panose="02000800000000000000" pitchFamily="2" charset="-122"/>
                <a:ea typeface="荆南波波黑" panose="02000800000000000000" pitchFamily="2" charset="-122"/>
              </a:rPr>
              <a:t>                            PDD</a:t>
            </a:r>
          </a:p>
          <a:p>
            <a:pPr>
              <a:lnSpc>
                <a:spcPct val="130000"/>
              </a:lnSpc>
            </a:pPr>
            <a:r>
              <a:rPr lang="en-US" altLang="zh-CN" sz="1600" dirty="0">
                <a:latin typeface="Times New Roman" panose="02020603050405020304" charset="0"/>
                <a:cs typeface="Times New Roman" panose="02020603050405020304" charset="0"/>
              </a:rPr>
              <a:t>1.Collaborative Filtering(More </a:t>
            </a:r>
            <a:r>
              <a:rPr lang="en-US" altLang="zh-CN" sz="1600" b="1" dirty="0">
                <a:latin typeface="Times New Roman" panose="02020603050405020304" charset="0"/>
                <a:cs typeface="Times New Roman" panose="02020603050405020304" charset="0"/>
                <a:sym typeface="+mn-ea"/>
              </a:rPr>
              <a:t>Social influence weight</a:t>
            </a:r>
            <a:r>
              <a:rPr lang="en-US" altLang="zh-CN" sz="1600" dirty="0">
                <a:latin typeface="Times New Roman" panose="02020603050405020304" charset="0"/>
                <a:cs typeface="Times New Roman" panose="02020603050405020304" charset="0"/>
              </a:rPr>
              <a:t>) </a:t>
            </a:r>
            <a:r>
              <a:rPr lang="en-US" altLang="zh-CN" sz="1600" dirty="0">
                <a:solidFill>
                  <a:srgbClr val="D6000A"/>
                </a:solidFill>
                <a:latin typeface="荆南波波黑" panose="02000800000000000000" pitchFamily="2" charset="-122"/>
                <a:ea typeface="荆南波波黑" panose="02000800000000000000" pitchFamily="2" charset="-122"/>
              </a:rPr>
              <a:t>Better!</a:t>
            </a:r>
            <a:endParaRPr lang="en-US" altLang="zh-CN" sz="1600" b="1" dirty="0">
              <a:solidFill>
                <a:srgbClr val="9E0008"/>
              </a:solidFill>
              <a:latin typeface="Times New Roman" panose="02020603050405020304" charset="0"/>
              <a:cs typeface="Times New Roman" panose="02020603050405020304" charset="0"/>
            </a:endParaRPr>
          </a:p>
          <a:p>
            <a:pPr>
              <a:lnSpc>
                <a:spcPct val="130000"/>
              </a:lnSpc>
            </a:pPr>
            <a:r>
              <a:rPr lang="en-US" altLang="zh-CN" sz="1600" dirty="0">
                <a:latin typeface="Times New Roman" panose="02020603050405020304" charset="0"/>
                <a:cs typeface="Times New Roman" panose="02020603050405020304" charset="0"/>
              </a:rPr>
              <a:t>2.data: user A </a:t>
            </a:r>
            <a:r>
              <a:rPr lang="en-US" altLang="en-US" sz="1600" dirty="0">
                <a:latin typeface="Times New Roman" panose="02020603050405020304" charset="0"/>
                <a:cs typeface="Times New Roman" panose="02020603050405020304" charset="0"/>
              </a:rPr>
              <a:t>→</a:t>
            </a:r>
            <a:r>
              <a:rPr lang="en-US" altLang="zh-CN" sz="1600" dirty="0">
                <a:latin typeface="Times New Roman" panose="02020603050405020304" charset="0"/>
                <a:cs typeface="Times New Roman" panose="02020603050405020304" charset="0"/>
              </a:rPr>
              <a:t> sharing </a:t>
            </a:r>
            <a:r>
              <a:rPr lang="en-US" altLang="en-US" sz="1600" dirty="0">
                <a:latin typeface="Times New Roman" panose="02020603050405020304" charset="0"/>
                <a:cs typeface="Times New Roman" panose="02020603050405020304" charset="0"/>
              </a:rPr>
              <a:t>→</a:t>
            </a:r>
            <a:r>
              <a:rPr lang="en-US" altLang="zh-CN" sz="1600" dirty="0">
                <a:latin typeface="Times New Roman" panose="02020603050405020304" charset="0"/>
                <a:cs typeface="Times New Roman" panose="02020603050405020304" charset="0"/>
              </a:rPr>
              <a:t> user B </a:t>
            </a:r>
            <a:r>
              <a:rPr lang="en-US" altLang="en-US" sz="1600" dirty="0">
                <a:latin typeface="Times New Roman" panose="02020603050405020304" charset="0"/>
                <a:cs typeface="Times New Roman" panose="02020603050405020304" charset="0"/>
              </a:rPr>
              <a:t>→</a:t>
            </a:r>
            <a:r>
              <a:rPr lang="en-US" altLang="zh-CN" sz="1600" dirty="0">
                <a:latin typeface="Times New Roman" panose="02020603050405020304" charset="0"/>
                <a:cs typeface="Times New Roman" panose="02020603050405020304" charset="0"/>
              </a:rPr>
              <a:t> successful pintuan </a:t>
            </a:r>
          </a:p>
          <a:p>
            <a:pPr>
              <a:lnSpc>
                <a:spcPct val="130000"/>
              </a:lnSpc>
            </a:pPr>
            <a:r>
              <a:rPr lang="en-US" altLang="zh-CN" sz="1600" dirty="0">
                <a:latin typeface="Times New Roman" panose="02020603050405020304" charset="0"/>
                <a:cs typeface="Times New Roman" panose="02020603050405020304" charset="0"/>
              </a:rPr>
              <a:t>Social weight (KOC)+Penetration rate across different social strata</a:t>
            </a:r>
          </a:p>
        </p:txBody>
      </p:sp>
      <p:sp>
        <p:nvSpPr>
          <p:cNvPr id="42" name="任意多边形: 形状 57">
            <a:extLst>
              <a:ext uri="{FF2B5EF4-FFF2-40B4-BE49-F238E27FC236}">
                <a16:creationId xmlns:a16="http://schemas.microsoft.com/office/drawing/2014/main" id="{6CF17B58-5932-1747-A88C-75A4ED4840BE}"/>
              </a:ext>
            </a:extLst>
          </p:cNvPr>
          <p:cNvSpPr/>
          <p:nvPr/>
        </p:nvSpPr>
        <p:spPr>
          <a:xfrm>
            <a:off x="358775" y="6720205"/>
            <a:ext cx="5562600" cy="86360"/>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3" name="图形 62">
            <a:extLst>
              <a:ext uri="{FF2B5EF4-FFF2-40B4-BE49-F238E27FC236}">
                <a16:creationId xmlns:a16="http://schemas.microsoft.com/office/drawing/2014/main" id="{856B00E7-5DDB-C84D-9619-AC9DF8FA52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9778" y="5282221"/>
            <a:ext cx="430577" cy="430577"/>
          </a:xfrm>
          <a:prstGeom prst="rect">
            <a:avLst/>
          </a:prstGeom>
        </p:spPr>
      </p:pic>
      <p:sp>
        <p:nvSpPr>
          <p:cNvPr id="44" name="文本框 52">
            <a:extLst>
              <a:ext uri="{FF2B5EF4-FFF2-40B4-BE49-F238E27FC236}">
                <a16:creationId xmlns:a16="http://schemas.microsoft.com/office/drawing/2014/main" id="{F1C1C80C-C591-554F-9051-4612C4210125}"/>
              </a:ext>
            </a:extLst>
          </p:cNvPr>
          <p:cNvSpPr txBox="1"/>
          <p:nvPr/>
        </p:nvSpPr>
        <p:spPr>
          <a:xfrm>
            <a:off x="6455410" y="5309235"/>
            <a:ext cx="5568950" cy="1410970"/>
          </a:xfrm>
          <a:prstGeom prst="rect">
            <a:avLst/>
          </a:prstGeom>
          <a:noFill/>
        </p:spPr>
        <p:txBody>
          <a:bodyPr wrap="square" rtlCol="0">
            <a:spAutoFit/>
          </a:bodyPr>
          <a:lstStyle/>
          <a:p>
            <a:pPr>
              <a:lnSpc>
                <a:spcPct val="130000"/>
              </a:lnSpc>
            </a:pPr>
            <a:r>
              <a:rPr lang="en-US" altLang="zh-CN" dirty="0">
                <a:solidFill>
                  <a:srgbClr val="D6000A"/>
                </a:solidFill>
                <a:latin typeface="荆南波波黑" panose="02000800000000000000" pitchFamily="2" charset="-122"/>
                <a:ea typeface="荆南波波黑" panose="02000800000000000000" pitchFamily="2" charset="-122"/>
              </a:rPr>
              <a:t>                     Taobao</a:t>
            </a:r>
          </a:p>
          <a:p>
            <a:pPr>
              <a:lnSpc>
                <a:spcPct val="130000"/>
              </a:lnSpc>
            </a:pPr>
            <a:r>
              <a:rPr lang="en-US" altLang="zh-CN" sz="1600" dirty="0">
                <a:latin typeface="Times New Roman" panose="02020603050405020304" charset="0"/>
                <a:cs typeface="Times New Roman" panose="02020603050405020304" charset="0"/>
                <a:sym typeface="+mn-ea"/>
              </a:rPr>
              <a:t>1.Collaborative Filtering(only </a:t>
            </a:r>
            <a:r>
              <a:rPr lang="en-US" altLang="zh-CN" sz="1600" dirty="0">
                <a:latin typeface="Times New Roman" panose="02020603050405020304" charset="0"/>
                <a:cs typeface="Times New Roman" panose="02020603050405020304" charset="0"/>
              </a:rPr>
              <a:t>based on behavioral similarities)</a:t>
            </a:r>
          </a:p>
          <a:p>
            <a:pPr>
              <a:lnSpc>
                <a:spcPct val="130000"/>
              </a:lnSpc>
            </a:pPr>
            <a:r>
              <a:rPr lang="en-US" altLang="zh-CN" sz="1600" dirty="0">
                <a:latin typeface="Times New Roman" panose="02020603050405020304" charset="0"/>
                <a:cs typeface="Times New Roman" panose="02020603050405020304" charset="0"/>
                <a:sym typeface="+mn-ea"/>
              </a:rPr>
              <a:t>2.data:</a:t>
            </a:r>
            <a:r>
              <a:rPr lang="en-US" altLang="zh-CN" sz="1600" dirty="0">
                <a:latin typeface="Times New Roman" panose="02020603050405020304" charset="0"/>
                <a:cs typeface="Times New Roman" panose="02020603050405020304" charset="0"/>
              </a:rPr>
              <a:t>A buy X, B buy X+Y, recommend Y to A</a:t>
            </a:r>
          </a:p>
          <a:p>
            <a:pPr algn="ctr">
              <a:lnSpc>
                <a:spcPct val="130000"/>
              </a:lnSpc>
            </a:pPr>
            <a:r>
              <a:rPr lang="en-US" altLang="zh-CN" sz="1600" b="1" dirty="0">
                <a:latin typeface="Times New Roman" panose="02020603050405020304" charset="0"/>
                <a:cs typeface="Times New Roman" panose="02020603050405020304" charset="0"/>
              </a:rPr>
              <a:t>Inability to obtain real social relationships </a:t>
            </a:r>
          </a:p>
        </p:txBody>
      </p:sp>
      <p:pic>
        <p:nvPicPr>
          <p:cNvPr id="47" name="图形 60">
            <a:extLst>
              <a:ext uri="{FF2B5EF4-FFF2-40B4-BE49-F238E27FC236}">
                <a16:creationId xmlns:a16="http://schemas.microsoft.com/office/drawing/2014/main" id="{C53DC227-4C6F-4846-BB04-CA42236266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38813" y="5192734"/>
            <a:ext cx="637818" cy="637818"/>
          </a:xfrm>
          <a:prstGeom prst="rect">
            <a:avLst/>
          </a:prstGeom>
        </p:spPr>
      </p:pic>
      <p:sp>
        <p:nvSpPr>
          <p:cNvPr id="48" name="任意多边形: 形状 58">
            <a:extLst>
              <a:ext uri="{FF2B5EF4-FFF2-40B4-BE49-F238E27FC236}">
                <a16:creationId xmlns:a16="http://schemas.microsoft.com/office/drawing/2014/main" id="{7C7FB7CF-EF25-5D43-B45C-4962D648D6E2}"/>
              </a:ext>
            </a:extLst>
          </p:cNvPr>
          <p:cNvSpPr/>
          <p:nvPr/>
        </p:nvSpPr>
        <p:spPr>
          <a:xfrm>
            <a:off x="6455623" y="6720393"/>
            <a:ext cx="5220757" cy="84992"/>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9" name="图片 7">
            <a:extLst>
              <a:ext uri="{FF2B5EF4-FFF2-40B4-BE49-F238E27FC236}">
                <a16:creationId xmlns:a16="http://schemas.microsoft.com/office/drawing/2014/main" id="{BDD0D624-D579-034F-8B61-90AD0B2E4132}"/>
              </a:ext>
            </a:extLst>
          </p:cNvPr>
          <p:cNvPicPr>
            <a:picLocks noChangeAspect="1"/>
          </p:cNvPicPr>
          <p:nvPr/>
        </p:nvPicPr>
        <p:blipFill>
          <a:blip r:embed="rId6"/>
          <a:stretch>
            <a:fillRect/>
          </a:stretch>
        </p:blipFill>
        <p:spPr>
          <a:xfrm>
            <a:off x="972185" y="735965"/>
            <a:ext cx="3171190" cy="2831465"/>
          </a:xfrm>
          <a:prstGeom prst="rect">
            <a:avLst/>
          </a:prstGeom>
        </p:spPr>
      </p:pic>
      <p:pic>
        <p:nvPicPr>
          <p:cNvPr id="51" name="图片 14">
            <a:extLst>
              <a:ext uri="{FF2B5EF4-FFF2-40B4-BE49-F238E27FC236}">
                <a16:creationId xmlns:a16="http://schemas.microsoft.com/office/drawing/2014/main" id="{6AE844CB-D5B2-C04F-B892-583F92E0468D}"/>
              </a:ext>
            </a:extLst>
          </p:cNvPr>
          <p:cNvPicPr>
            <a:picLocks noChangeAspect="1"/>
          </p:cNvPicPr>
          <p:nvPr/>
        </p:nvPicPr>
        <p:blipFill>
          <a:blip r:embed="rId7"/>
          <a:stretch>
            <a:fillRect/>
          </a:stretch>
        </p:blipFill>
        <p:spPr>
          <a:xfrm>
            <a:off x="742315" y="3618230"/>
            <a:ext cx="4150995" cy="1677035"/>
          </a:xfrm>
          <a:prstGeom prst="rect">
            <a:avLst/>
          </a:prstGeom>
        </p:spPr>
      </p:pic>
      <p:pic>
        <p:nvPicPr>
          <p:cNvPr id="52" name="图片 15">
            <a:extLst>
              <a:ext uri="{FF2B5EF4-FFF2-40B4-BE49-F238E27FC236}">
                <a16:creationId xmlns:a16="http://schemas.microsoft.com/office/drawing/2014/main" id="{1DCF13C0-E2C1-3941-9580-30BB84EF8A7C}"/>
              </a:ext>
            </a:extLst>
          </p:cNvPr>
          <p:cNvPicPr>
            <a:picLocks noChangeAspect="1"/>
          </p:cNvPicPr>
          <p:nvPr/>
        </p:nvPicPr>
        <p:blipFill>
          <a:blip r:embed="rId8"/>
          <a:stretch>
            <a:fillRect/>
          </a:stretch>
        </p:blipFill>
        <p:spPr>
          <a:xfrm>
            <a:off x="7413625" y="3590290"/>
            <a:ext cx="3063240" cy="1691640"/>
          </a:xfrm>
          <a:prstGeom prst="rect">
            <a:avLst/>
          </a:prstGeom>
        </p:spPr>
      </p:pic>
      <p:pic>
        <p:nvPicPr>
          <p:cNvPr id="55" name="图片 9">
            <a:extLst>
              <a:ext uri="{FF2B5EF4-FFF2-40B4-BE49-F238E27FC236}">
                <a16:creationId xmlns:a16="http://schemas.microsoft.com/office/drawing/2014/main" id="{432C364F-B9A6-954F-8C9F-18A6230B9A8F}"/>
              </a:ext>
            </a:extLst>
          </p:cNvPr>
          <p:cNvPicPr>
            <a:picLocks noChangeAspect="1"/>
          </p:cNvPicPr>
          <p:nvPr/>
        </p:nvPicPr>
        <p:blipFill>
          <a:blip r:embed="rId9"/>
          <a:stretch>
            <a:fillRect/>
          </a:stretch>
        </p:blipFill>
        <p:spPr>
          <a:xfrm>
            <a:off x="7413625" y="448310"/>
            <a:ext cx="2971800" cy="3139440"/>
          </a:xfrm>
          <a:prstGeom prst="rect">
            <a:avLst/>
          </a:prstGeom>
        </p:spPr>
      </p:pic>
      <p:sp>
        <p:nvSpPr>
          <p:cNvPr id="59" name="文本框 155">
            <a:extLst>
              <a:ext uri="{FF2B5EF4-FFF2-40B4-BE49-F238E27FC236}">
                <a16:creationId xmlns:a16="http://schemas.microsoft.com/office/drawing/2014/main" id="{C6F29B8E-70FD-0B47-AEFC-E52DEEB1C6BC}"/>
              </a:ext>
            </a:extLst>
          </p:cNvPr>
          <p:cNvSpPr txBox="1"/>
          <p:nvPr/>
        </p:nvSpPr>
        <p:spPr>
          <a:xfrm>
            <a:off x="4251960" y="2728595"/>
            <a:ext cx="3532505" cy="645160"/>
          </a:xfrm>
          <a:prstGeom prst="rect">
            <a:avLst/>
          </a:prstGeom>
          <a:noFill/>
        </p:spPr>
        <p:txBody>
          <a:bodyPr wrap="square" rtlCol="0" anchor="t">
            <a:spAutoFit/>
          </a:bodyPr>
          <a:lstStyle/>
          <a:p>
            <a:r>
              <a:rPr lang="en-US" altLang="zh-CN" sz="1600" dirty="0">
                <a:latin typeface="Times New Roman" panose="02020603050405020304" charset="0"/>
                <a:cs typeface="Times New Roman" panose="02020603050405020304" charset="0"/>
                <a:sym typeface="+mn-ea"/>
              </a:rPr>
              <a:t>Both    </a:t>
            </a:r>
            <a:r>
              <a:rPr lang="en-US" altLang="zh-CN" b="1" dirty="0">
                <a:latin typeface="Times New Roman" panose="02020603050405020304" charset="0"/>
                <a:cs typeface="Times New Roman" panose="02020603050405020304" charset="0"/>
                <a:sym typeface="+mn-ea"/>
              </a:rPr>
              <a:t>Content-based Filtering</a:t>
            </a:r>
          </a:p>
          <a:p>
            <a:r>
              <a:rPr lang="en-US" altLang="zh-CN" b="1" dirty="0">
                <a:latin typeface="Times New Roman" panose="02020603050405020304" charset="0"/>
                <a:cs typeface="Times New Roman" panose="02020603050405020304" charset="0"/>
                <a:sym typeface="+mn-ea"/>
              </a:rPr>
              <a:t>         +Collaborative Filtering</a:t>
            </a:r>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2.4.1</a:t>
            </a:r>
            <a:r>
              <a:rPr lang="zh-CN" altLang="en-US" dirty="0">
                <a:latin typeface="荆南缘默体" panose="00020600040101010101" pitchFamily="18" charset="-128"/>
                <a:ea typeface="荆南缘默体" panose="00020600040101010101" pitchFamily="18" charset="-128"/>
              </a:rPr>
              <a:t> </a:t>
            </a:r>
            <a:r>
              <a:rPr lang="en-US" altLang="zh-CN" dirty="0">
                <a:latin typeface="荆南缘默体" panose="00020600040101010101" pitchFamily="18" charset="-128"/>
                <a:ea typeface="荆南缘默体" panose="00020600040101010101" pitchFamily="18" charset="-128"/>
              </a:rPr>
              <a:t>Recommended Matching System</a:t>
            </a:r>
            <a:endParaRPr lang="en-US" altLang="zh-CN" b="1" dirty="0">
              <a:latin typeface="Times New Roman" panose="02020603050405020304" charset="0"/>
              <a:ea typeface="荆南缘默体" panose="00020600040101010101" pitchFamily="18" charset="-128"/>
              <a:cs typeface="Times New Roman" panose="02020603050405020304" charset="0"/>
            </a:endParaRPr>
          </a:p>
        </p:txBody>
      </p:sp>
    </p:spTree>
    <p:extLst>
      <p:ext uri="{BB962C8B-B14F-4D97-AF65-F5344CB8AC3E}">
        <p14:creationId xmlns:p14="http://schemas.microsoft.com/office/powerpoint/2010/main" val="3825595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1">
            <a:extLst>
              <a:ext uri="{FF2B5EF4-FFF2-40B4-BE49-F238E27FC236}">
                <a16:creationId xmlns:a16="http://schemas.microsoft.com/office/drawing/2014/main" id="{53343BBC-EC8E-5740-817F-E929E3E87F64}"/>
              </a:ext>
            </a:extLst>
          </p:cNvPr>
          <p:cNvSpPr txBox="1">
            <a:spLocks/>
          </p:cNvSpPr>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pPr/>
              <a:t>25</a:t>
            </a:fld>
            <a:endParaRPr lang="zh-CN" altLang="en-US" dirty="0"/>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2.4.2</a:t>
            </a:r>
            <a:r>
              <a:rPr lang="zh-CN" altLang="en-US" dirty="0">
                <a:latin typeface="荆南缘默体" panose="00020600040101010101" pitchFamily="18" charset="-128"/>
                <a:ea typeface="荆南缘默体" panose="00020600040101010101" pitchFamily="18" charset="-128"/>
              </a:rPr>
              <a:t> </a:t>
            </a:r>
            <a:r>
              <a:rPr lang="en-US" altLang="zh-CN" dirty="0">
                <a:latin typeface="荆南缘默体" panose="00020600040101010101" pitchFamily="18" charset="-128"/>
                <a:ea typeface="荆南缘默体" panose="00020600040101010101" pitchFamily="18" charset="-128"/>
              </a:rPr>
              <a:t>Algorithm differences</a:t>
            </a:r>
          </a:p>
        </p:txBody>
      </p:sp>
      <p:sp>
        <p:nvSpPr>
          <p:cNvPr id="17" name="矩形: 圆角 46">
            <a:extLst>
              <a:ext uri="{FF2B5EF4-FFF2-40B4-BE49-F238E27FC236}">
                <a16:creationId xmlns:a16="http://schemas.microsoft.com/office/drawing/2014/main" id="{58C07AA5-6520-D241-8298-B9D16D225F11}"/>
              </a:ext>
            </a:extLst>
          </p:cNvPr>
          <p:cNvSpPr/>
          <p:nvPr/>
        </p:nvSpPr>
        <p:spPr>
          <a:xfrm>
            <a:off x="700405" y="5072380"/>
            <a:ext cx="11142345" cy="159321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35">
            <a:extLst>
              <a:ext uri="{FF2B5EF4-FFF2-40B4-BE49-F238E27FC236}">
                <a16:creationId xmlns:a16="http://schemas.microsoft.com/office/drawing/2014/main" id="{71B43AF5-2251-3A44-A2B7-352F08C49874}"/>
              </a:ext>
            </a:extLst>
          </p:cNvPr>
          <p:cNvSpPr txBox="1"/>
          <p:nvPr/>
        </p:nvSpPr>
        <p:spPr>
          <a:xfrm>
            <a:off x="4717797" y="1359210"/>
            <a:ext cx="3528482" cy="523220"/>
          </a:xfrm>
          <a:prstGeom prst="rect">
            <a:avLst/>
          </a:prstGeom>
          <a:noFill/>
        </p:spPr>
        <p:txBody>
          <a:bodyPr wrap="square" rtlCol="0">
            <a:spAutoFit/>
          </a:bodyPr>
          <a:lstStyle/>
          <a:p>
            <a:r>
              <a:rPr lang="zh-CN" altLang="en-US" sz="2800" dirty="0">
                <a:solidFill>
                  <a:schemeClr val="bg1"/>
                </a:solidFill>
                <a:latin typeface="荆南缘默体" panose="00020600040101010101" pitchFamily="18" charset="-128"/>
                <a:ea typeface="荆南缘默体" panose="00020600040101010101" pitchFamily="18" charset="-128"/>
              </a:rPr>
              <a:t>零售电商发展阶段</a:t>
            </a:r>
          </a:p>
        </p:txBody>
      </p:sp>
      <p:sp>
        <p:nvSpPr>
          <p:cNvPr id="19" name="文本框 4">
            <a:extLst>
              <a:ext uri="{FF2B5EF4-FFF2-40B4-BE49-F238E27FC236}">
                <a16:creationId xmlns:a16="http://schemas.microsoft.com/office/drawing/2014/main" id="{199A86F2-2500-9C4B-A111-E47EF1991F8B}"/>
              </a:ext>
            </a:extLst>
          </p:cNvPr>
          <p:cNvSpPr txBox="1"/>
          <p:nvPr/>
        </p:nvSpPr>
        <p:spPr>
          <a:xfrm>
            <a:off x="874395" y="5407660"/>
            <a:ext cx="10537825" cy="1645920"/>
          </a:xfrm>
          <a:prstGeom prst="rect">
            <a:avLst/>
          </a:prstGeom>
          <a:noFill/>
        </p:spPr>
        <p:txBody>
          <a:bodyPr wrap="square" rtlCol="0">
            <a:noAutofit/>
          </a:bodyPr>
          <a:lstStyle/>
          <a:p>
            <a:pPr>
              <a:lnSpc>
                <a:spcPct val="130000"/>
              </a:lnSpc>
            </a:pPr>
            <a:r>
              <a:rPr lang="en-US" altLang="zh-CN" sz="1600" dirty="0">
                <a:latin typeface="Times New Roman" panose="02020603050405020304" charset="0"/>
                <a:cs typeface="Times New Roman" panose="02020603050405020304" charset="0"/>
              </a:rPr>
              <a:t>1.</a:t>
            </a:r>
            <a:r>
              <a:rPr lang="en-US" altLang="zh-CN" sz="1600" dirty="0">
                <a:solidFill>
                  <a:srgbClr val="D6000A"/>
                </a:solidFill>
                <a:latin typeface="荆南波波黑" panose="02000800000000000000" pitchFamily="2" charset="-122"/>
                <a:ea typeface="荆南波波黑" panose="02000800000000000000" pitchFamily="2" charset="-122"/>
                <a:sym typeface="+mn-ea"/>
              </a:rPr>
              <a:t>Taobao: </a:t>
            </a:r>
            <a:r>
              <a:rPr lang="en-US" altLang="zh-CN" sz="1600" dirty="0">
                <a:latin typeface="Times New Roman" panose="02020603050405020304" charset="0"/>
                <a:cs typeface="Times New Roman" panose="02020603050405020304" charset="0"/>
              </a:rPr>
              <a:t>Platform </a:t>
            </a:r>
            <a:r>
              <a:rPr lang="en-US" altLang="zh-CN" sz="1600" b="1" dirty="0">
                <a:latin typeface="Times New Roman" panose="02020603050405020304" charset="0"/>
                <a:cs typeface="Times New Roman" panose="02020603050405020304" charset="0"/>
              </a:rPr>
              <a:t>centralization algorithm</a:t>
            </a:r>
            <a:r>
              <a:rPr lang="en-US" altLang="zh-CN" sz="1600" dirty="0">
                <a:latin typeface="Times New Roman" panose="02020603050405020304" charset="0"/>
                <a:cs typeface="Times New Roman" panose="02020603050405020304" charset="0"/>
              </a:rPr>
              <a:t>, focus on  </a:t>
            </a:r>
            <a:r>
              <a:rPr lang="en-US" altLang="zh-CN" sz="1600" b="1" dirty="0">
                <a:latin typeface="Times New Roman" panose="02020603050405020304" charset="0"/>
                <a:cs typeface="Times New Roman" panose="02020603050405020304" charset="0"/>
              </a:rPr>
              <a:t>products</a:t>
            </a:r>
            <a:r>
              <a:rPr lang="en-US" altLang="zh-CN" sz="1600" dirty="0">
                <a:latin typeface="Times New Roman" panose="02020603050405020304" charset="0"/>
                <a:cs typeface="Times New Roman" panose="02020603050405020304" charset="0"/>
              </a:rPr>
              <a:t> to Collect, calculate, and distribute data.</a:t>
            </a:r>
          </a:p>
          <a:p>
            <a:pPr>
              <a:lnSpc>
                <a:spcPct val="130000"/>
              </a:lnSpc>
            </a:pPr>
            <a:r>
              <a:rPr lang="en-US" altLang="zh-CN" sz="1600" dirty="0">
                <a:latin typeface="Times New Roman" panose="02020603050405020304" charset="0"/>
                <a:cs typeface="Times New Roman" panose="02020603050405020304" charset="0"/>
              </a:rPr>
              <a:t>2. </a:t>
            </a:r>
            <a:r>
              <a:rPr lang="en-US" altLang="zh-CN" sz="1600" dirty="0">
                <a:solidFill>
                  <a:srgbClr val="D6000A"/>
                </a:solidFill>
                <a:latin typeface="荆南波波黑" panose="02000800000000000000" pitchFamily="2" charset="-122"/>
                <a:ea typeface="荆南波波黑" panose="02000800000000000000" pitchFamily="2" charset="-122"/>
              </a:rPr>
              <a:t>PDD:</a:t>
            </a:r>
            <a:r>
              <a:rPr lang="en-US" altLang="zh-CN" sz="1600" b="1" dirty="0">
                <a:solidFill>
                  <a:srgbClr val="D6000A"/>
                </a:solidFill>
                <a:latin typeface="荆南波波黑" panose="02000800000000000000" pitchFamily="2" charset="-122"/>
                <a:ea typeface="荆南波波黑" panose="02000800000000000000" pitchFamily="2" charset="-122"/>
              </a:rPr>
              <a:t> </a:t>
            </a:r>
            <a:r>
              <a:rPr lang="en-US" altLang="zh-CN" sz="1600" b="1" dirty="0">
                <a:latin typeface="Times New Roman" panose="02020603050405020304" charset="0"/>
                <a:cs typeface="Times New Roman" panose="02020603050405020304" charset="0"/>
              </a:rPr>
              <a:t>people-oriented</a:t>
            </a:r>
            <a:r>
              <a:rPr lang="en-US" altLang="zh-CN" sz="1600" dirty="0">
                <a:latin typeface="Times New Roman" panose="02020603050405020304" charset="0"/>
                <a:cs typeface="Times New Roman" panose="02020603050405020304" charset="0"/>
              </a:rPr>
              <a:t> </a:t>
            </a:r>
            <a:r>
              <a:rPr lang="en-US" altLang="zh-CN" sz="1600" dirty="0">
                <a:latin typeface="Times New Roman" panose="02020603050405020304" charset="0"/>
                <a:cs typeface="Times New Roman" panose="02020603050405020304" charset="0"/>
                <a:sym typeface="+mn-ea"/>
              </a:rPr>
              <a:t>algorithm, use distributed AI </a:t>
            </a:r>
            <a:r>
              <a:rPr lang="en-US" altLang="zh-CN" sz="1600" dirty="0">
                <a:latin typeface="Times New Roman" panose="02020603050405020304" charset="0"/>
                <a:cs typeface="Times New Roman" panose="02020603050405020304" charset="0"/>
              </a:rPr>
              <a:t>can deeply</a:t>
            </a:r>
            <a:r>
              <a:rPr lang="en-US" altLang="zh-CN" sz="1600" b="1" dirty="0">
                <a:latin typeface="Times New Roman" panose="02020603050405020304" charset="0"/>
                <a:cs typeface="Times New Roman" panose="02020603050405020304" charset="0"/>
              </a:rPr>
              <a:t> understand users</a:t>
            </a:r>
            <a:r>
              <a:rPr lang="en-US" altLang="zh-CN" sz="1600" dirty="0">
                <a:latin typeface="Times New Roman" panose="02020603050405020304" charset="0"/>
                <a:cs typeface="Times New Roman" panose="02020603050405020304" charset="0"/>
              </a:rPr>
              <a:t> and enhance the algorithm by utilizing pintuan data and social relationships.</a:t>
            </a:r>
          </a:p>
          <a:p>
            <a:pPr>
              <a:lnSpc>
                <a:spcPct val="130000"/>
              </a:lnSpc>
            </a:pPr>
            <a:endParaRPr lang="en-US" altLang="zh-CN" sz="1600" b="1" dirty="0">
              <a:solidFill>
                <a:srgbClr val="9E0008"/>
              </a:solidFill>
              <a:latin typeface="Times New Roman" panose="02020603050405020304" charset="0"/>
              <a:cs typeface="Times New Roman" panose="02020603050405020304" charset="0"/>
            </a:endParaRPr>
          </a:p>
          <a:p>
            <a:pPr>
              <a:lnSpc>
                <a:spcPct val="130000"/>
              </a:lnSpc>
            </a:pPr>
            <a:endParaRPr lang="en-US" altLang="zh-CN" sz="1600" dirty="0">
              <a:latin typeface="Times New Roman" panose="02020603050405020304" charset="0"/>
              <a:cs typeface="Times New Roman" panose="02020603050405020304" charset="0"/>
            </a:endParaRPr>
          </a:p>
        </p:txBody>
      </p:sp>
      <p:sp>
        <p:nvSpPr>
          <p:cNvPr id="20" name="任意多边形: 形状 57">
            <a:extLst>
              <a:ext uri="{FF2B5EF4-FFF2-40B4-BE49-F238E27FC236}">
                <a16:creationId xmlns:a16="http://schemas.microsoft.com/office/drawing/2014/main" id="{242A2A04-5A75-F946-9C87-C20D1F9FA3A3}"/>
              </a:ext>
            </a:extLst>
          </p:cNvPr>
          <p:cNvSpPr/>
          <p:nvPr/>
        </p:nvSpPr>
        <p:spPr>
          <a:xfrm>
            <a:off x="700405" y="6781800"/>
            <a:ext cx="11142345" cy="76200"/>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1" name="图形 62">
            <a:extLst>
              <a:ext uri="{FF2B5EF4-FFF2-40B4-BE49-F238E27FC236}">
                <a16:creationId xmlns:a16="http://schemas.microsoft.com/office/drawing/2014/main" id="{74AD0B83-DDC3-7C45-9AA2-4096F89B1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12283" y="5518441"/>
            <a:ext cx="430577" cy="430577"/>
          </a:xfrm>
          <a:prstGeom prst="rect">
            <a:avLst/>
          </a:prstGeom>
        </p:spPr>
      </p:pic>
      <p:cxnSp>
        <p:nvCxnSpPr>
          <p:cNvPr id="22" name="直接连接符 24">
            <a:extLst>
              <a:ext uri="{FF2B5EF4-FFF2-40B4-BE49-F238E27FC236}">
                <a16:creationId xmlns:a16="http://schemas.microsoft.com/office/drawing/2014/main" id="{664C2852-472B-6B4E-A824-5B10D98E1AE6}"/>
              </a:ext>
            </a:extLst>
          </p:cNvPr>
          <p:cNvCxnSpPr/>
          <p:nvPr/>
        </p:nvCxnSpPr>
        <p:spPr>
          <a:xfrm flipV="1">
            <a:off x="1075055" y="1564005"/>
            <a:ext cx="2807970" cy="2466975"/>
          </a:xfrm>
          <a:prstGeom prst="line">
            <a:avLst/>
          </a:prstGeom>
          <a:ln w="6350" cap="flat" cmpd="sng" algn="ctr">
            <a:solidFill>
              <a:schemeClr val="bg1"/>
            </a:solidFill>
            <a:prstDash val="dash"/>
            <a:miter lim="800000"/>
          </a:ln>
        </p:spPr>
        <p:style>
          <a:lnRef idx="0">
            <a:schemeClr val="accent1"/>
          </a:lnRef>
          <a:fillRef idx="0">
            <a:srgbClr val="FFFFFF"/>
          </a:fillRef>
          <a:effectRef idx="0">
            <a:srgbClr val="FFFFFF"/>
          </a:effectRef>
          <a:fontRef idx="minor">
            <a:schemeClr val="tx1"/>
          </a:fontRef>
        </p:style>
      </p:cxnSp>
      <p:pic>
        <p:nvPicPr>
          <p:cNvPr id="23" name="图片 48">
            <a:extLst>
              <a:ext uri="{FF2B5EF4-FFF2-40B4-BE49-F238E27FC236}">
                <a16:creationId xmlns:a16="http://schemas.microsoft.com/office/drawing/2014/main" id="{9FF54C1F-DC4D-2E44-AB7C-AAE6E4E19122}"/>
              </a:ext>
            </a:extLst>
          </p:cNvPr>
          <p:cNvPicPr>
            <a:picLocks noChangeAspect="1"/>
          </p:cNvPicPr>
          <p:nvPr/>
        </p:nvPicPr>
        <p:blipFill>
          <a:blip r:embed="rId4"/>
          <a:srcRect l="4970" t="5733" r="10607" b="5767"/>
          <a:stretch>
            <a:fillRect/>
          </a:stretch>
        </p:blipFill>
        <p:spPr>
          <a:xfrm>
            <a:off x="6967855" y="926465"/>
            <a:ext cx="3851910" cy="3462655"/>
          </a:xfrm>
          <a:prstGeom prst="rect">
            <a:avLst/>
          </a:prstGeom>
        </p:spPr>
      </p:pic>
      <p:pic>
        <p:nvPicPr>
          <p:cNvPr id="24" name="图片 2">
            <a:extLst>
              <a:ext uri="{FF2B5EF4-FFF2-40B4-BE49-F238E27FC236}">
                <a16:creationId xmlns:a16="http://schemas.microsoft.com/office/drawing/2014/main" id="{5ECB825D-274B-D342-A0E2-21C68BDBEB39}"/>
              </a:ext>
            </a:extLst>
          </p:cNvPr>
          <p:cNvPicPr>
            <a:picLocks noChangeAspect="1"/>
          </p:cNvPicPr>
          <p:nvPr/>
        </p:nvPicPr>
        <p:blipFill>
          <a:blip r:embed="rId5"/>
          <a:stretch>
            <a:fillRect/>
          </a:stretch>
        </p:blipFill>
        <p:spPr>
          <a:xfrm>
            <a:off x="309245" y="567055"/>
            <a:ext cx="5066665" cy="4163060"/>
          </a:xfrm>
          <a:prstGeom prst="rect">
            <a:avLst/>
          </a:prstGeom>
        </p:spPr>
      </p:pic>
      <p:sp>
        <p:nvSpPr>
          <p:cNvPr id="25" name="云形 3">
            <a:extLst>
              <a:ext uri="{FF2B5EF4-FFF2-40B4-BE49-F238E27FC236}">
                <a16:creationId xmlns:a16="http://schemas.microsoft.com/office/drawing/2014/main" id="{CBEF4DA8-008D-9F48-A2F0-7BCE25283E2D}"/>
              </a:ext>
            </a:extLst>
          </p:cNvPr>
          <p:cNvSpPr/>
          <p:nvPr/>
        </p:nvSpPr>
        <p:spPr>
          <a:xfrm>
            <a:off x="8143875" y="1564005"/>
            <a:ext cx="1717040" cy="1322070"/>
          </a:xfrm>
          <a:prstGeom prst="cloud">
            <a:avLst/>
          </a:prstGeom>
          <a:solidFill>
            <a:schemeClr val="bg1"/>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文本框 9">
            <a:extLst>
              <a:ext uri="{FF2B5EF4-FFF2-40B4-BE49-F238E27FC236}">
                <a16:creationId xmlns:a16="http://schemas.microsoft.com/office/drawing/2014/main" id="{71536F96-8AE9-C24D-8C11-2540D165709C}"/>
              </a:ext>
            </a:extLst>
          </p:cNvPr>
          <p:cNvSpPr txBox="1"/>
          <p:nvPr/>
        </p:nvSpPr>
        <p:spPr>
          <a:xfrm>
            <a:off x="8143875" y="2055495"/>
            <a:ext cx="1609090" cy="830580"/>
          </a:xfrm>
          <a:prstGeom prst="rect">
            <a:avLst/>
          </a:prstGeom>
          <a:noFill/>
        </p:spPr>
        <p:txBody>
          <a:bodyPr wrap="square" rtlCol="0">
            <a:noAutofit/>
          </a:bodyPr>
          <a:lstStyle/>
          <a:p>
            <a:pPr algn="ctr"/>
            <a:r>
              <a:rPr lang="en-US" altLang="zh-CN" sz="1600" b="1">
                <a:latin typeface="Times New Roman" panose="02020603050405020304" charset="0"/>
                <a:cs typeface="Times New Roman" panose="02020603050405020304" charset="0"/>
              </a:rPr>
              <a:t>Distributed AI</a:t>
            </a:r>
          </a:p>
        </p:txBody>
      </p:sp>
      <p:sp>
        <p:nvSpPr>
          <p:cNvPr id="27" name="文本框 10">
            <a:extLst>
              <a:ext uri="{FF2B5EF4-FFF2-40B4-BE49-F238E27FC236}">
                <a16:creationId xmlns:a16="http://schemas.microsoft.com/office/drawing/2014/main" id="{86BD9F91-0FC4-7944-8A58-3870CCCA8A7B}"/>
              </a:ext>
            </a:extLst>
          </p:cNvPr>
          <p:cNvSpPr txBox="1"/>
          <p:nvPr/>
        </p:nvSpPr>
        <p:spPr>
          <a:xfrm>
            <a:off x="5118100" y="1773555"/>
            <a:ext cx="2107565" cy="368300"/>
          </a:xfrm>
          <a:prstGeom prst="rect">
            <a:avLst/>
          </a:prstGeom>
          <a:noFill/>
        </p:spPr>
        <p:txBody>
          <a:bodyPr wrap="square" rtlCol="0">
            <a:spAutoFit/>
          </a:bodyPr>
          <a:lstStyle/>
          <a:p>
            <a:r>
              <a:rPr lang="en-US" altLang="zh-CN" b="1">
                <a:latin typeface="Times New Roman" panose="02020603050405020304" charset="0"/>
                <a:cs typeface="Times New Roman" panose="02020603050405020304" charset="0"/>
              </a:rPr>
              <a:t>     Data input</a:t>
            </a:r>
          </a:p>
        </p:txBody>
      </p:sp>
      <p:sp>
        <p:nvSpPr>
          <p:cNvPr id="28" name="右箭头 13">
            <a:extLst>
              <a:ext uri="{FF2B5EF4-FFF2-40B4-BE49-F238E27FC236}">
                <a16:creationId xmlns:a16="http://schemas.microsoft.com/office/drawing/2014/main" id="{64589B41-6C94-0B41-8CAD-B7798AC86F9F}"/>
              </a:ext>
            </a:extLst>
          </p:cNvPr>
          <p:cNvSpPr/>
          <p:nvPr/>
        </p:nvSpPr>
        <p:spPr>
          <a:xfrm>
            <a:off x="5018405" y="2245995"/>
            <a:ext cx="2306955" cy="466090"/>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855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79" name="文本框 76">
            <a:extLst>
              <a:ext uri="{FF2B5EF4-FFF2-40B4-BE49-F238E27FC236}">
                <a16:creationId xmlns:a16="http://schemas.microsoft.com/office/drawing/2014/main" id="{328252EB-D169-454B-B281-449C438A463A}"/>
              </a:ext>
            </a:extLst>
          </p:cNvPr>
          <p:cNvSpPr txBox="1"/>
          <p:nvPr/>
        </p:nvSpPr>
        <p:spPr>
          <a:xfrm>
            <a:off x="-225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80" name="文本框 74">
            <a:extLst>
              <a:ext uri="{FF2B5EF4-FFF2-40B4-BE49-F238E27FC236}">
                <a16:creationId xmlns:a16="http://schemas.microsoft.com/office/drawing/2014/main" id="{4117EFD9-70B5-7641-93D6-674B1B89C4F5}"/>
              </a:ext>
            </a:extLst>
          </p:cNvPr>
          <p:cNvSpPr txBox="1"/>
          <p:nvPr/>
        </p:nvSpPr>
        <p:spPr>
          <a:xfrm>
            <a:off x="-23416" y="1909837"/>
            <a:ext cx="6459986" cy="1631216"/>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03</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Extension</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3422213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8880E-4AA2-DF4F-A01A-40B2AA7D0277}"/>
              </a:ext>
            </a:extLst>
          </p:cNvPr>
          <p:cNvSpPr>
            <a:spLocks noGrp="1"/>
          </p:cNvSpPr>
          <p:nvPr>
            <p:ph type="sldNum" sz="quarter" idx="12"/>
          </p:nvPr>
        </p:nvSpPr>
        <p:spPr/>
        <p:txBody>
          <a:bodyPr/>
          <a:lstStyle/>
          <a:p>
            <a:fld id="{3E3EE4D0-33AA-458A-9BFF-25458DAA7E46}" type="slidenum">
              <a:rPr lang="zh-CN" altLang="en-US" smtClean="0"/>
              <a:pPr/>
              <a:t>27</a:t>
            </a:fld>
            <a:endParaRPr lang="zh-CN" altLang="en-US" dirty="0"/>
          </a:p>
        </p:txBody>
      </p:sp>
      <p:sp>
        <p:nvSpPr>
          <p:cNvPr id="3" name="Subtitle 2">
            <a:extLst>
              <a:ext uri="{FF2B5EF4-FFF2-40B4-BE49-F238E27FC236}">
                <a16:creationId xmlns:a16="http://schemas.microsoft.com/office/drawing/2014/main" id="{5E69C6B5-05AC-7E45-A7F0-52830539D1B0}"/>
              </a:ext>
            </a:extLst>
          </p:cNvPr>
          <p:cNvSpPr>
            <a:spLocks noGrp="1"/>
          </p:cNvSpPr>
          <p:nvPr>
            <p:ph type="subTitle" idx="1"/>
          </p:nvPr>
        </p:nvSpPr>
        <p:spPr/>
        <p:txBody>
          <a:bodyPr/>
          <a:lstStyle/>
          <a:p>
            <a:endParaRPr lang="en-CN"/>
          </a:p>
        </p:txBody>
      </p:sp>
    </p:spTree>
    <p:extLst>
      <p:ext uri="{BB962C8B-B14F-4D97-AF65-F5344CB8AC3E}">
        <p14:creationId xmlns:p14="http://schemas.microsoft.com/office/powerpoint/2010/main" val="1099641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79" name="文本框 76">
            <a:extLst>
              <a:ext uri="{FF2B5EF4-FFF2-40B4-BE49-F238E27FC236}">
                <a16:creationId xmlns:a16="http://schemas.microsoft.com/office/drawing/2014/main" id="{328252EB-D169-454B-B281-449C438A463A}"/>
              </a:ext>
            </a:extLst>
          </p:cNvPr>
          <p:cNvSpPr txBox="1"/>
          <p:nvPr/>
        </p:nvSpPr>
        <p:spPr>
          <a:xfrm>
            <a:off x="-225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80" name="文本框 74">
            <a:extLst>
              <a:ext uri="{FF2B5EF4-FFF2-40B4-BE49-F238E27FC236}">
                <a16:creationId xmlns:a16="http://schemas.microsoft.com/office/drawing/2014/main" id="{4117EFD9-70B5-7641-93D6-674B1B89C4F5}"/>
              </a:ext>
            </a:extLst>
          </p:cNvPr>
          <p:cNvSpPr txBox="1"/>
          <p:nvPr/>
        </p:nvSpPr>
        <p:spPr>
          <a:xfrm>
            <a:off x="-23416" y="1909837"/>
            <a:ext cx="6459986" cy="1631216"/>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04</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Conclusion</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3498760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AF11D2-7844-7742-8324-4857322C72EB}"/>
              </a:ext>
            </a:extLst>
          </p:cNvPr>
          <p:cNvSpPr>
            <a:spLocks noGrp="1"/>
          </p:cNvSpPr>
          <p:nvPr>
            <p:ph type="sldNum" sz="quarter" idx="12"/>
          </p:nvPr>
        </p:nvSpPr>
        <p:spPr/>
        <p:txBody>
          <a:bodyPr/>
          <a:lstStyle/>
          <a:p>
            <a:fld id="{3E3EE4D0-33AA-458A-9BFF-25458DAA7E46}" type="slidenum">
              <a:rPr lang="zh-CN" altLang="en-US" smtClean="0"/>
              <a:pPr/>
              <a:t>29</a:t>
            </a:fld>
            <a:endParaRPr lang="zh-CN" altLang="en-US" dirty="0"/>
          </a:p>
        </p:txBody>
      </p:sp>
      <p:sp>
        <p:nvSpPr>
          <p:cNvPr id="3" name="Subtitle 2">
            <a:extLst>
              <a:ext uri="{FF2B5EF4-FFF2-40B4-BE49-F238E27FC236}">
                <a16:creationId xmlns:a16="http://schemas.microsoft.com/office/drawing/2014/main" id="{82F31D1E-33A2-9C4F-BDFB-7CABBD5BD425}"/>
              </a:ext>
            </a:extLst>
          </p:cNvPr>
          <p:cNvSpPr>
            <a:spLocks noGrp="1"/>
          </p:cNvSpPr>
          <p:nvPr>
            <p:ph type="subTitle" idx="1"/>
          </p:nvPr>
        </p:nvSpPr>
        <p:spPr/>
        <p:txBody>
          <a:bodyPr/>
          <a:lstStyle/>
          <a:p>
            <a:endParaRPr lang="en-CN"/>
          </a:p>
        </p:txBody>
      </p:sp>
    </p:spTree>
    <p:extLst>
      <p:ext uri="{BB962C8B-B14F-4D97-AF65-F5344CB8AC3E}">
        <p14:creationId xmlns:p14="http://schemas.microsoft.com/office/powerpoint/2010/main" val="1062606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0" y="1265119"/>
            <a:ext cx="6459986" cy="2554545"/>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01</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Platform Introduction</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
        <p:nvSpPr>
          <p:cNvPr id="77" name="文本框 76"/>
          <p:cNvSpPr txBox="1"/>
          <p:nvPr/>
        </p:nvSpPr>
        <p:spPr>
          <a:xfrm>
            <a:off x="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341" y="175392"/>
            <a:ext cx="166885" cy="166885"/>
          </a:xfrm>
          <a:prstGeom prst="rect">
            <a:avLst/>
          </a:prstGeom>
        </p:spPr>
      </p:pic>
      <p:sp>
        <p:nvSpPr>
          <p:cNvPr id="25" name="文本框 24"/>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40" name="文本框 39"/>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pic>
        <p:nvPicPr>
          <p:cNvPr id="47" name="图形 4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82207" y="6041364"/>
            <a:ext cx="815006" cy="711796"/>
          </a:xfrm>
          <a:prstGeom prst="rect">
            <a:avLst/>
          </a:prstGeom>
        </p:spPr>
      </p:pic>
      <p:grpSp>
        <p:nvGrpSpPr>
          <p:cNvPr id="3" name="Group 2">
            <a:extLst>
              <a:ext uri="{FF2B5EF4-FFF2-40B4-BE49-F238E27FC236}">
                <a16:creationId xmlns:a16="http://schemas.microsoft.com/office/drawing/2014/main" id="{B21ECC5B-1141-1C4E-B5EC-E423CE943A0B}"/>
              </a:ext>
            </a:extLst>
          </p:cNvPr>
          <p:cNvGrpSpPr/>
          <p:nvPr/>
        </p:nvGrpSpPr>
        <p:grpSpPr>
          <a:xfrm>
            <a:off x="93516" y="897345"/>
            <a:ext cx="7042026" cy="4476901"/>
            <a:chOff x="187035" y="667305"/>
            <a:chExt cx="7042026" cy="4476901"/>
          </a:xfrm>
        </p:grpSpPr>
        <p:sp>
          <p:nvSpPr>
            <p:cNvPr id="21" name="文本框 20"/>
            <p:cNvSpPr txBox="1"/>
            <p:nvPr/>
          </p:nvSpPr>
          <p:spPr>
            <a:xfrm>
              <a:off x="191721" y="667305"/>
              <a:ext cx="496293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3" name="文本框 22"/>
            <p:cNvSpPr txBox="1"/>
            <p:nvPr/>
          </p:nvSpPr>
          <p:spPr>
            <a:xfrm>
              <a:off x="187036" y="2244036"/>
              <a:ext cx="7042025" cy="1323439"/>
            </a:xfrm>
            <a:prstGeom prst="rect">
              <a:avLst/>
            </a:prstGeom>
            <a:noFill/>
          </p:spPr>
          <p:txBody>
            <a:bodyPr wrap="square" rtlCol="0">
              <a:spAutoFit/>
            </a:bodyPr>
            <a:lstStyle/>
            <a:p>
              <a:r>
                <a:rPr lang="en-CN" altLang="zh-CN" sz="8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Thank</a:t>
              </a:r>
              <a:r>
                <a:rPr lang="zh-CN" altLang="en-US" sz="8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a:t>
              </a:r>
              <a:r>
                <a:rPr lang="en-US" altLang="zh-CN" sz="8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You</a:t>
              </a:r>
              <a:endParaRPr lang="en-US" altLang="zh-CN" sz="8000" dirty="0">
                <a:solidFill>
                  <a:schemeClr val="bg1"/>
                </a:solidFill>
                <a:latin typeface="优设标题黑" panose="00000500000000000000" pitchFamily="2" charset="-122"/>
                <a:ea typeface="优设标题黑" panose="00000500000000000000" pitchFamily="2" charset="-122"/>
              </a:endParaRPr>
            </a:p>
          </p:txBody>
        </p:sp>
        <p:sp>
          <p:nvSpPr>
            <p:cNvPr id="29" name="TextBox 28">
              <a:extLst>
                <a:ext uri="{FF2B5EF4-FFF2-40B4-BE49-F238E27FC236}">
                  <a16:creationId xmlns:a16="http://schemas.microsoft.com/office/drawing/2014/main" id="{7560EAB3-A9EF-0149-A4F0-6EF73D43C2EB}"/>
                </a:ext>
              </a:extLst>
            </p:cNvPr>
            <p:cNvSpPr txBox="1"/>
            <p:nvPr/>
          </p:nvSpPr>
          <p:spPr>
            <a:xfrm>
              <a:off x="187035" y="4220876"/>
              <a:ext cx="7042026" cy="923330"/>
            </a:xfrm>
            <a:prstGeom prst="rect">
              <a:avLst/>
            </a:prstGeom>
            <a:noFill/>
          </p:spPr>
          <p:txBody>
            <a:bodyPr wrap="square">
              <a:spAutoFit/>
            </a:bodyPr>
            <a:lstStyle/>
            <a:p>
              <a:r>
                <a:rPr lang="en-CN" altLang="zh-CN" sz="1800" dirty="0">
                  <a:solidFill>
                    <a:schemeClr val="bg1"/>
                  </a:solidFill>
                  <a:latin typeface="优设标题黑" panose="00000500000000000000" pitchFamily="2" charset="-122"/>
                  <a:ea typeface="优设标题黑" panose="00000500000000000000" pitchFamily="2" charset="-122"/>
                </a:rPr>
                <a:t>April</a:t>
              </a:r>
              <a:r>
                <a:rPr lang="zh-CN" altLang="en-US" sz="1800" dirty="0">
                  <a:solidFill>
                    <a:schemeClr val="bg1"/>
                  </a:solidFill>
                  <a:latin typeface="优设标题黑" panose="00000500000000000000" pitchFamily="2" charset="-122"/>
                  <a:ea typeface="优设标题黑" panose="00000500000000000000" pitchFamily="2" charset="-122"/>
                </a:rPr>
                <a:t> </a:t>
              </a:r>
              <a:r>
                <a:rPr lang="en-US" altLang="zh-CN" sz="1800" dirty="0">
                  <a:solidFill>
                    <a:schemeClr val="bg1"/>
                  </a:solidFill>
                  <a:latin typeface="优设标题黑" panose="00000500000000000000" pitchFamily="2" charset="-122"/>
                  <a:ea typeface="优设标题黑" panose="00000500000000000000" pitchFamily="2" charset="-122"/>
                </a:rPr>
                <a:t>18</a:t>
              </a:r>
              <a:r>
                <a:rPr lang="en-US" altLang="zh-CN" sz="1800" baseline="30000" dirty="0">
                  <a:solidFill>
                    <a:schemeClr val="bg1"/>
                  </a:solidFill>
                  <a:latin typeface="优设标题黑" panose="00000500000000000000" pitchFamily="2" charset="-122"/>
                  <a:ea typeface="优设标题黑" panose="00000500000000000000" pitchFamily="2" charset="-122"/>
                </a:rPr>
                <a:t>th</a:t>
              </a:r>
              <a:r>
                <a:rPr lang="en-US" altLang="zh-CN" sz="1800" dirty="0">
                  <a:solidFill>
                    <a:schemeClr val="bg1"/>
                  </a:solidFill>
                  <a:latin typeface="优设标题黑" panose="00000500000000000000" pitchFamily="2" charset="-122"/>
                  <a:ea typeface="优设标题黑" panose="00000500000000000000" pitchFamily="2" charset="-122"/>
                </a:rPr>
                <a:t>, 2025</a:t>
              </a:r>
            </a:p>
            <a:p>
              <a:r>
                <a:rPr lang="en-US" altLang="zh-CN" dirty="0">
                  <a:solidFill>
                    <a:schemeClr val="bg1"/>
                  </a:solidFill>
                  <a:latin typeface="优设标题黑" panose="00000500000000000000" pitchFamily="2" charset="-122"/>
                  <a:ea typeface="优设标题黑" panose="00000500000000000000" pitchFamily="2" charset="-122"/>
                </a:rPr>
                <a:t>Group 1: Kai Ren, </a:t>
              </a:r>
              <a:r>
                <a:rPr lang="en-US" altLang="zh-CN" dirty="0" err="1">
                  <a:solidFill>
                    <a:schemeClr val="bg1"/>
                  </a:solidFill>
                  <a:latin typeface="优设标题黑" panose="00000500000000000000" pitchFamily="2" charset="-122"/>
                  <a:ea typeface="优设标题黑" panose="00000500000000000000" pitchFamily="2" charset="-122"/>
                </a:rPr>
                <a:t>PeiHua</a:t>
              </a:r>
              <a:r>
                <a:rPr lang="en-US" altLang="zh-CN" dirty="0">
                  <a:solidFill>
                    <a:schemeClr val="bg1"/>
                  </a:solidFill>
                  <a:latin typeface="优设标题黑" panose="00000500000000000000" pitchFamily="2" charset="-122"/>
                  <a:ea typeface="优设标题黑" panose="00000500000000000000" pitchFamily="2" charset="-122"/>
                </a:rPr>
                <a:t> Ji, </a:t>
              </a:r>
              <a:r>
                <a:rPr lang="en-US" altLang="zh-CN" dirty="0" err="1">
                  <a:solidFill>
                    <a:schemeClr val="bg1"/>
                  </a:solidFill>
                  <a:latin typeface="优设标题黑" panose="00000500000000000000" pitchFamily="2" charset="-122"/>
                  <a:ea typeface="优设标题黑" panose="00000500000000000000" pitchFamily="2" charset="-122"/>
                </a:rPr>
                <a:t>JunWen</a:t>
              </a:r>
              <a:r>
                <a:rPr lang="en-US" altLang="zh-CN" dirty="0">
                  <a:solidFill>
                    <a:schemeClr val="bg1"/>
                  </a:solidFill>
                  <a:latin typeface="优设标题黑" panose="00000500000000000000" pitchFamily="2" charset="-122"/>
                  <a:ea typeface="优设标题黑" panose="00000500000000000000" pitchFamily="2" charset="-122"/>
                </a:rPr>
                <a:t> Luo, </a:t>
              </a:r>
              <a:r>
                <a:rPr lang="en-US" altLang="zh-CN" dirty="0" err="1">
                  <a:solidFill>
                    <a:schemeClr val="bg1"/>
                  </a:solidFill>
                  <a:latin typeface="优设标题黑" panose="00000500000000000000" pitchFamily="2" charset="-122"/>
                  <a:ea typeface="优设标题黑" panose="00000500000000000000" pitchFamily="2" charset="-122"/>
                </a:rPr>
                <a:t>FeiFan</a:t>
              </a:r>
              <a:r>
                <a:rPr lang="en-US" altLang="zh-CN" dirty="0">
                  <a:solidFill>
                    <a:schemeClr val="bg1"/>
                  </a:solidFill>
                  <a:latin typeface="优设标题黑" panose="00000500000000000000" pitchFamily="2" charset="-122"/>
                  <a:ea typeface="优设标题黑" panose="00000500000000000000" pitchFamily="2" charset="-122"/>
                </a:rPr>
                <a:t> Xu,</a:t>
              </a:r>
            </a:p>
            <a:p>
              <a:r>
                <a:rPr lang="en-US" altLang="zh-CN" dirty="0">
                  <a:solidFill>
                    <a:schemeClr val="bg1"/>
                  </a:solidFill>
                  <a:latin typeface="优设标题黑" panose="00000500000000000000" pitchFamily="2" charset="-122"/>
                  <a:ea typeface="优设标题黑" panose="00000500000000000000" pitchFamily="2" charset="-122"/>
                </a:rPr>
                <a:t>        </a:t>
              </a:r>
              <a:r>
                <a:rPr lang="en-US" altLang="zh-CN" sz="1000" dirty="0">
                  <a:solidFill>
                    <a:schemeClr val="bg1"/>
                  </a:solidFill>
                  <a:latin typeface="优设标题黑" panose="00000500000000000000" pitchFamily="2" charset="-122"/>
                  <a:ea typeface="优设标题黑" panose="00000500000000000000" pitchFamily="2" charset="-122"/>
                </a:rPr>
                <a:t> </a:t>
              </a:r>
              <a:r>
                <a:rPr lang="en-US" altLang="zh-CN" dirty="0">
                  <a:solidFill>
                    <a:schemeClr val="bg1"/>
                  </a:solidFill>
                  <a:latin typeface="优设标题黑" panose="00000500000000000000" pitchFamily="2" charset="-122"/>
                  <a:ea typeface="优设标题黑" panose="00000500000000000000" pitchFamily="2" charset="-122"/>
                </a:rPr>
                <a:t>Lei Cheng, Chang Li</a:t>
              </a:r>
              <a:endParaRPr lang="en-US" altLang="zh-CN" sz="1800" dirty="0">
                <a:solidFill>
                  <a:schemeClr val="bg1"/>
                </a:solidFill>
                <a:latin typeface="优设标题黑" panose="00000500000000000000" pitchFamily="2" charset="-122"/>
                <a:ea typeface="优设标题黑" panose="00000500000000000000" pitchFamily="2" charset="-122"/>
              </a:endParaRPr>
            </a:p>
          </p:txBody>
        </p:sp>
      </p:grpSp>
    </p:spTree>
    <p:extLst>
      <p:ext uri="{BB962C8B-B14F-4D97-AF65-F5344CB8AC3E}">
        <p14:creationId xmlns:p14="http://schemas.microsoft.com/office/powerpoint/2010/main" val="1358111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94518-58D3-8541-BA5F-51FCABD9D18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4</a:t>
            </a:fld>
            <a:endParaRPr lang="zh-CN" altLang="en-US" dirty="0"/>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CN" dirty="0"/>
              <a:t>1.1 Take</a:t>
            </a:r>
            <a:r>
              <a:rPr lang="zh-CN" altLang="en-US" dirty="0"/>
              <a:t> </a:t>
            </a:r>
            <a:r>
              <a:rPr lang="en-CN" dirty="0"/>
              <a:t>Off of </a:t>
            </a:r>
            <a:r>
              <a:rPr lang="en-CN" dirty="0">
                <a:solidFill>
                  <a:srgbClr val="F50008"/>
                </a:solidFill>
              </a:rPr>
              <a:t>PDD</a:t>
            </a:r>
          </a:p>
        </p:txBody>
      </p:sp>
      <p:sp>
        <p:nvSpPr>
          <p:cNvPr id="5" name="矩形 12">
            <a:extLst>
              <a:ext uri="{FF2B5EF4-FFF2-40B4-BE49-F238E27FC236}">
                <a16:creationId xmlns:a16="http://schemas.microsoft.com/office/drawing/2014/main" id="{3D350523-6EFE-6E4F-9763-FA93BBDD831B}"/>
              </a:ext>
            </a:extLst>
          </p:cNvPr>
          <p:cNvSpPr/>
          <p:nvPr/>
        </p:nvSpPr>
        <p:spPr>
          <a:xfrm>
            <a:off x="2" y="775568"/>
            <a:ext cx="12191998" cy="2683103"/>
          </a:xfrm>
          <a:prstGeom prst="rect">
            <a:avLst/>
          </a:prstGeom>
          <a:solidFill>
            <a:srgbClr val="F5000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17">
            <a:extLst>
              <a:ext uri="{FF2B5EF4-FFF2-40B4-BE49-F238E27FC236}">
                <a16:creationId xmlns:a16="http://schemas.microsoft.com/office/drawing/2014/main" id="{912D3A4C-1F9F-F54F-845C-3113D58FB938}"/>
              </a:ext>
            </a:extLst>
          </p:cNvPr>
          <p:cNvPicPr>
            <a:picLocks noChangeAspect="1"/>
          </p:cNvPicPr>
          <p:nvPr/>
        </p:nvPicPr>
        <p:blipFill rotWithShape="1">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6338" t="10148" r="8901" b="50262"/>
          <a:stretch/>
        </p:blipFill>
        <p:spPr>
          <a:xfrm>
            <a:off x="2" y="771112"/>
            <a:ext cx="8631111" cy="2687559"/>
          </a:xfrm>
          <a:prstGeom prst="rect">
            <a:avLst/>
          </a:prstGeom>
        </p:spPr>
      </p:pic>
      <p:sp>
        <p:nvSpPr>
          <p:cNvPr id="10" name="文本框 5">
            <a:extLst>
              <a:ext uri="{FF2B5EF4-FFF2-40B4-BE49-F238E27FC236}">
                <a16:creationId xmlns:a16="http://schemas.microsoft.com/office/drawing/2014/main" id="{1C5E0860-E24C-5F4F-B5CB-8CECAB15E880}"/>
              </a:ext>
            </a:extLst>
          </p:cNvPr>
          <p:cNvSpPr txBox="1"/>
          <p:nvPr/>
        </p:nvSpPr>
        <p:spPr>
          <a:xfrm>
            <a:off x="381965" y="960729"/>
            <a:ext cx="6472349" cy="2308324"/>
          </a:xfrm>
          <a:prstGeom prst="rect">
            <a:avLst/>
          </a:prstGeom>
          <a:noFill/>
        </p:spPr>
        <p:txBody>
          <a:bodyPr wrap="square" rtlCol="0">
            <a:spAutoFit/>
          </a:bodyPr>
          <a:lstStyle/>
          <a:p>
            <a:r>
              <a:rPr lang="en-US" altLang="zh-CN" sz="2200" b="1" dirty="0" err="1">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Pinduoduo</a:t>
            </a:r>
            <a:r>
              <a:rPr lang="en-US" altLang="zh-CN" sz="2200"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 (PDD) is a mainstream e-commerce platform on China's mobile Internet.</a:t>
            </a:r>
          </a:p>
          <a:p>
            <a:endParaRPr lang="en-US" altLang="zh-CN"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endParaRPr>
          </a:p>
          <a:p>
            <a:pPr marL="342900" indent="-342900">
              <a:buFont typeface="Wingdings" pitchFamily="2" charset="2"/>
              <a:buChar char="v"/>
            </a:pPr>
            <a:r>
              <a:rPr lang="en-US" altLang="zh-CN" sz="2000"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It is a third-party social e-commerce platform that specializes in </a:t>
            </a:r>
            <a:r>
              <a:rPr lang="en-US" altLang="zh-CN" sz="2000" b="1" i="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C2M group shopping</a:t>
            </a:r>
            <a:r>
              <a:rPr lang="en-US" altLang="zh-CN" sz="20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a:t>
            </a:r>
          </a:p>
          <a:p>
            <a:pPr marL="342900" indent="-342900">
              <a:buFont typeface="Wingdings" pitchFamily="2" charset="2"/>
              <a:buChar char="v"/>
            </a:pPr>
            <a:r>
              <a:rPr lang="en-US" altLang="zh-CN" sz="2000"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Users can initiate group purchases with friends, family, neighbors, etc. to </a:t>
            </a:r>
            <a:r>
              <a:rPr lang="en-US" altLang="zh-CN" sz="2000" b="1" i="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buy goods at lower prices.</a:t>
            </a:r>
            <a:endParaRPr lang="zh-CN" altLang="en-US" sz="2000" i="1" dirty="0">
              <a:solidFill>
                <a:schemeClr val="accent4">
                  <a:lumMod val="40000"/>
                  <a:lumOff val="60000"/>
                </a:schemeClr>
              </a:solidFill>
              <a:latin typeface="Times New Roman" panose="02020603050405020304" pitchFamily="18" charset="0"/>
              <a:ea typeface="阿里健康体2.0 中文 85 B" panose="02000700000000000000" pitchFamily="2" charset="-122"/>
              <a:cs typeface="Times New Roman" panose="02020603050405020304" pitchFamily="18" charset="0"/>
            </a:endParaRPr>
          </a:p>
        </p:txBody>
      </p:sp>
      <p:grpSp>
        <p:nvGrpSpPr>
          <p:cNvPr id="32" name="Group 31">
            <a:extLst>
              <a:ext uri="{FF2B5EF4-FFF2-40B4-BE49-F238E27FC236}">
                <a16:creationId xmlns:a16="http://schemas.microsoft.com/office/drawing/2014/main" id="{556D1685-D186-DB4E-B110-A83B8E879CF1}"/>
              </a:ext>
            </a:extLst>
          </p:cNvPr>
          <p:cNvGrpSpPr/>
          <p:nvPr/>
        </p:nvGrpSpPr>
        <p:grpSpPr>
          <a:xfrm>
            <a:off x="7042206" y="961735"/>
            <a:ext cx="4767829" cy="702100"/>
            <a:chOff x="6982533" y="886346"/>
            <a:chExt cx="4767829" cy="702100"/>
          </a:xfrm>
        </p:grpSpPr>
        <p:grpSp>
          <p:nvGrpSpPr>
            <p:cNvPr id="29" name="Group 28">
              <a:extLst>
                <a:ext uri="{FF2B5EF4-FFF2-40B4-BE49-F238E27FC236}">
                  <a16:creationId xmlns:a16="http://schemas.microsoft.com/office/drawing/2014/main" id="{81F91729-7139-1740-B2CF-4FAB0E7BAACD}"/>
                </a:ext>
              </a:extLst>
            </p:cNvPr>
            <p:cNvGrpSpPr/>
            <p:nvPr/>
          </p:nvGrpSpPr>
          <p:grpSpPr>
            <a:xfrm>
              <a:off x="6982533" y="886346"/>
              <a:ext cx="2316514" cy="702100"/>
              <a:chOff x="9299863" y="877063"/>
              <a:chExt cx="2316514" cy="702100"/>
            </a:xfrm>
          </p:grpSpPr>
          <p:sp>
            <p:nvSpPr>
              <p:cNvPr id="16" name="Rounded Rectangle 15">
                <a:extLst>
                  <a:ext uri="{FF2B5EF4-FFF2-40B4-BE49-F238E27FC236}">
                    <a16:creationId xmlns:a16="http://schemas.microsoft.com/office/drawing/2014/main" id="{80A7F62F-984C-A341-B4A7-B6FBAD6D70A6}"/>
                  </a:ext>
                </a:extLst>
              </p:cNvPr>
              <p:cNvSpPr/>
              <p:nvPr/>
            </p:nvSpPr>
            <p:spPr>
              <a:xfrm>
                <a:off x="9299863" y="877063"/>
                <a:ext cx="2316514" cy="702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800" b="1" dirty="0">
                    <a:solidFill>
                      <a:srgbClr val="9F0007"/>
                    </a:solidFill>
                    <a:latin typeface="Times New Roman" panose="02020603050405020304" pitchFamily="18" charset="0"/>
                    <a:ea typeface="阿里健康体2.0 中文 85 B" panose="02000700000000000000" pitchFamily="2" charset="-122"/>
                    <a:cs typeface="Times New Roman" panose="02020603050405020304" pitchFamily="18" charset="0"/>
                  </a:rPr>
                  <a:t>Founder</a:t>
                </a:r>
              </a:p>
              <a:p>
                <a:pPr algn="r"/>
                <a:r>
                  <a:rPr lang="en-US" altLang="zh-CN" sz="1800" dirty="0">
                    <a:solidFill>
                      <a:srgbClr val="9F0007"/>
                    </a:solidFill>
                    <a:latin typeface="Times New Roman" panose="02020603050405020304" pitchFamily="18" charset="0"/>
                    <a:ea typeface="阿里健康体2.0 中文 85 B" panose="02000700000000000000" pitchFamily="2" charset="-122"/>
                    <a:cs typeface="Times New Roman" panose="02020603050405020304" pitchFamily="18" charset="0"/>
                  </a:rPr>
                  <a:t>Huang Zheng</a:t>
                </a: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pic>
            <p:nvPicPr>
              <p:cNvPr id="11" name="图形 16">
                <a:extLst>
                  <a:ext uri="{FF2B5EF4-FFF2-40B4-BE49-F238E27FC236}">
                    <a16:creationId xmlns:a16="http://schemas.microsoft.com/office/drawing/2014/main" id="{9C40AE30-9245-CB44-A87A-83C2B67B4E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3494" y="982624"/>
                <a:ext cx="482891" cy="482891"/>
              </a:xfrm>
              <a:prstGeom prst="rect">
                <a:avLst/>
              </a:prstGeom>
            </p:spPr>
          </p:pic>
        </p:grpSp>
        <p:grpSp>
          <p:nvGrpSpPr>
            <p:cNvPr id="30" name="Group 29">
              <a:extLst>
                <a:ext uri="{FF2B5EF4-FFF2-40B4-BE49-F238E27FC236}">
                  <a16:creationId xmlns:a16="http://schemas.microsoft.com/office/drawing/2014/main" id="{BE561C3E-0FCC-D144-87CB-CF9DC1613BCB}"/>
                </a:ext>
              </a:extLst>
            </p:cNvPr>
            <p:cNvGrpSpPr/>
            <p:nvPr/>
          </p:nvGrpSpPr>
          <p:grpSpPr>
            <a:xfrm>
              <a:off x="9433848" y="886346"/>
              <a:ext cx="2316514" cy="702100"/>
              <a:chOff x="9210554" y="1684724"/>
              <a:chExt cx="2316514" cy="702100"/>
            </a:xfrm>
          </p:grpSpPr>
          <p:sp>
            <p:nvSpPr>
              <p:cNvPr id="17" name="Rounded Rectangle 16">
                <a:extLst>
                  <a:ext uri="{FF2B5EF4-FFF2-40B4-BE49-F238E27FC236}">
                    <a16:creationId xmlns:a16="http://schemas.microsoft.com/office/drawing/2014/main" id="{FD34C34C-E2DB-BE4D-ACC1-76259374F2B9}"/>
                  </a:ext>
                </a:extLst>
              </p:cNvPr>
              <p:cNvSpPr/>
              <p:nvPr/>
            </p:nvSpPr>
            <p:spPr>
              <a:xfrm>
                <a:off x="9210554" y="1684724"/>
                <a:ext cx="2316514" cy="702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800" b="1" dirty="0">
                    <a:solidFill>
                      <a:srgbClr val="9F0007"/>
                    </a:solidFill>
                    <a:latin typeface="Times New Roman" panose="02020603050405020304" pitchFamily="18" charset="0"/>
                    <a:ea typeface="阿里妈妈数黑体" pitchFamily="2" charset="-122"/>
                    <a:cs typeface="Times New Roman" panose="02020603050405020304" pitchFamily="18" charset="0"/>
                  </a:rPr>
                  <a:t>Created</a:t>
                </a:r>
              </a:p>
              <a:p>
                <a:pPr algn="r"/>
                <a:r>
                  <a:rPr lang="en-US" altLang="zh-CN" sz="1800" dirty="0">
                    <a:solidFill>
                      <a:srgbClr val="9F0007"/>
                    </a:solidFill>
                    <a:latin typeface="Times New Roman" panose="02020603050405020304" pitchFamily="18" charset="0"/>
                    <a:ea typeface="阿里妈妈数黑体" pitchFamily="2" charset="-122"/>
                    <a:cs typeface="Times New Roman" panose="02020603050405020304" pitchFamily="18" charset="0"/>
                  </a:rPr>
                  <a:t>September 2015</a:t>
                </a: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pic>
            <p:nvPicPr>
              <p:cNvPr id="13" name="图形 25">
                <a:extLst>
                  <a:ext uri="{FF2B5EF4-FFF2-40B4-BE49-F238E27FC236}">
                    <a16:creationId xmlns:a16="http://schemas.microsoft.com/office/drawing/2014/main" id="{41528E6A-173B-544E-ADF5-D17BD5FACE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0183" y="1814012"/>
                <a:ext cx="443524" cy="443524"/>
              </a:xfrm>
              <a:prstGeom prst="rect">
                <a:avLst/>
              </a:prstGeom>
            </p:spPr>
          </p:pic>
        </p:grpSp>
      </p:grpSp>
      <p:graphicFrame>
        <p:nvGraphicFramePr>
          <p:cNvPr id="20" name="Chart 19">
            <a:extLst>
              <a:ext uri="{FF2B5EF4-FFF2-40B4-BE49-F238E27FC236}">
                <a16:creationId xmlns:a16="http://schemas.microsoft.com/office/drawing/2014/main" id="{C650F09D-CFAA-984F-B6CA-D820A409036E}"/>
              </a:ext>
            </a:extLst>
          </p:cNvPr>
          <p:cNvGraphicFramePr>
            <a:graphicFrameLocks/>
          </p:cNvGraphicFramePr>
          <p:nvPr>
            <p:extLst>
              <p:ext uri="{D42A27DB-BD31-4B8C-83A1-F6EECF244321}">
                <p14:modId xmlns:p14="http://schemas.microsoft.com/office/powerpoint/2010/main" val="209830758"/>
              </p:ext>
            </p:extLst>
          </p:nvPr>
        </p:nvGraphicFramePr>
        <p:xfrm>
          <a:off x="172701" y="3570974"/>
          <a:ext cx="3835977" cy="2743200"/>
        </p:xfrm>
        <a:graphic>
          <a:graphicData uri="http://schemas.openxmlformats.org/drawingml/2006/chart">
            <c:chart xmlns:c="http://schemas.openxmlformats.org/drawingml/2006/chart" xmlns:r="http://schemas.openxmlformats.org/officeDocument/2006/relationships" r:id="rId8"/>
          </a:graphicData>
        </a:graphic>
      </p:graphicFrame>
      <p:sp>
        <p:nvSpPr>
          <p:cNvPr id="24" name="TextBox 23">
            <a:extLst>
              <a:ext uri="{FF2B5EF4-FFF2-40B4-BE49-F238E27FC236}">
                <a16:creationId xmlns:a16="http://schemas.microsoft.com/office/drawing/2014/main" id="{815B46CF-8417-8A40-AC00-3BD1B56C0CFC}"/>
              </a:ext>
            </a:extLst>
          </p:cNvPr>
          <p:cNvSpPr txBox="1"/>
          <p:nvPr/>
        </p:nvSpPr>
        <p:spPr>
          <a:xfrm>
            <a:off x="172696" y="6314173"/>
            <a:ext cx="3835977"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Fig</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1.1</a:t>
            </a:r>
            <a:r>
              <a:rPr lang="zh-CN" alt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PDD </a:t>
            </a:r>
            <a:r>
              <a:rPr lang="en-US" sz="1200" b="1" dirty="0">
                <a:solidFill>
                  <a:srgbClr val="9F0007"/>
                </a:solidFill>
                <a:latin typeface="Times New Roman" panose="02020603050405020304" pitchFamily="18" charset="0"/>
                <a:cs typeface="Times New Roman" panose="02020603050405020304" pitchFamily="18" charset="0"/>
              </a:rPr>
              <a:t>Revenue</a:t>
            </a:r>
            <a:r>
              <a:rPr lang="en-US" sz="1200" dirty="0">
                <a:latin typeface="Times New Roman" panose="02020603050405020304" pitchFamily="18" charset="0"/>
                <a:cs typeface="Times New Roman" panose="02020603050405020304" pitchFamily="18" charset="0"/>
              </a:rPr>
              <a:t> and Growth Rate </a:t>
            </a:r>
          </a:p>
          <a:p>
            <a:pPr algn="ctr"/>
            <a:r>
              <a:rPr lang="en-US" sz="1200" dirty="0">
                <a:latin typeface="Times New Roman" panose="02020603050405020304" pitchFamily="18" charset="0"/>
                <a:cs typeface="Times New Roman" panose="02020603050405020304" pitchFamily="18" charset="0"/>
              </a:rPr>
              <a:t>(2016 – 2022 Q3)</a:t>
            </a:r>
            <a:endParaRPr lang="en-CN" sz="1200" dirty="0">
              <a:latin typeface="Times New Roman" panose="02020603050405020304" pitchFamily="18" charset="0"/>
              <a:cs typeface="Times New Roman" panose="02020603050405020304" pitchFamily="18" charset="0"/>
            </a:endParaRPr>
          </a:p>
        </p:txBody>
      </p:sp>
      <p:graphicFrame>
        <p:nvGraphicFramePr>
          <p:cNvPr id="25" name="Chart 24">
            <a:extLst>
              <a:ext uri="{FF2B5EF4-FFF2-40B4-BE49-F238E27FC236}">
                <a16:creationId xmlns:a16="http://schemas.microsoft.com/office/drawing/2014/main" id="{BB1A87C0-9FED-4F4F-BAF7-7C858449B06C}"/>
              </a:ext>
            </a:extLst>
          </p:cNvPr>
          <p:cNvGraphicFramePr>
            <a:graphicFrameLocks/>
          </p:cNvGraphicFramePr>
          <p:nvPr>
            <p:extLst>
              <p:ext uri="{D42A27DB-BD31-4B8C-83A1-F6EECF244321}">
                <p14:modId xmlns:p14="http://schemas.microsoft.com/office/powerpoint/2010/main" val="1849903858"/>
              </p:ext>
            </p:extLst>
          </p:nvPr>
        </p:nvGraphicFramePr>
        <p:xfrm>
          <a:off x="4051209" y="3568495"/>
          <a:ext cx="4089581" cy="2743200"/>
        </p:xfrm>
        <a:graphic>
          <a:graphicData uri="http://schemas.openxmlformats.org/drawingml/2006/chart">
            <c:chart xmlns:c="http://schemas.openxmlformats.org/drawingml/2006/chart" xmlns:r="http://schemas.openxmlformats.org/officeDocument/2006/relationships" r:id="rId9"/>
          </a:graphicData>
        </a:graphic>
      </p:graphicFrame>
      <p:sp>
        <p:nvSpPr>
          <p:cNvPr id="26" name="TextBox 25">
            <a:extLst>
              <a:ext uri="{FF2B5EF4-FFF2-40B4-BE49-F238E27FC236}">
                <a16:creationId xmlns:a16="http://schemas.microsoft.com/office/drawing/2014/main" id="{B9CF7FC4-66B3-3848-93C3-15D878D14397}"/>
              </a:ext>
            </a:extLst>
          </p:cNvPr>
          <p:cNvSpPr txBox="1"/>
          <p:nvPr/>
        </p:nvSpPr>
        <p:spPr>
          <a:xfrm>
            <a:off x="4051210" y="6314173"/>
            <a:ext cx="4089580"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Fig</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1.2</a:t>
            </a:r>
            <a:r>
              <a:rPr lang="zh-CN" alt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PDD </a:t>
            </a:r>
            <a:r>
              <a:rPr lang="en-US" sz="1200" b="1" dirty="0">
                <a:solidFill>
                  <a:srgbClr val="9F0007"/>
                </a:solidFill>
                <a:latin typeface="Times New Roman" panose="02020603050405020304" pitchFamily="18" charset="0"/>
                <a:cs typeface="Times New Roman" panose="02020603050405020304" pitchFamily="18" charset="0"/>
              </a:rPr>
              <a:t>GMV</a:t>
            </a:r>
            <a:r>
              <a:rPr lang="en-US" sz="1200" dirty="0">
                <a:latin typeface="Times New Roman" panose="02020603050405020304" pitchFamily="18" charset="0"/>
                <a:cs typeface="Times New Roman" panose="02020603050405020304" pitchFamily="18" charset="0"/>
              </a:rPr>
              <a:t> and Growth Rate </a:t>
            </a:r>
          </a:p>
          <a:p>
            <a:pPr algn="ctr"/>
            <a:r>
              <a:rPr lang="en-US" sz="1200" dirty="0">
                <a:latin typeface="Times New Roman" panose="02020603050405020304" pitchFamily="18" charset="0"/>
                <a:cs typeface="Times New Roman" panose="02020603050405020304" pitchFamily="18" charset="0"/>
              </a:rPr>
              <a:t>(2017 – 2021)</a:t>
            </a:r>
            <a:endParaRPr lang="en-CN" sz="1200" dirty="0">
              <a:latin typeface="Times New Roman" panose="02020603050405020304" pitchFamily="18" charset="0"/>
              <a:cs typeface="Times New Roman" panose="02020603050405020304" pitchFamily="18" charset="0"/>
            </a:endParaRPr>
          </a:p>
        </p:txBody>
      </p:sp>
      <p:graphicFrame>
        <p:nvGraphicFramePr>
          <p:cNvPr id="27" name="Chart 26">
            <a:extLst>
              <a:ext uri="{FF2B5EF4-FFF2-40B4-BE49-F238E27FC236}">
                <a16:creationId xmlns:a16="http://schemas.microsoft.com/office/drawing/2014/main" id="{BE7E58FE-F6D8-504D-82F2-1FB082489955}"/>
              </a:ext>
            </a:extLst>
          </p:cNvPr>
          <p:cNvGraphicFramePr>
            <a:graphicFrameLocks/>
          </p:cNvGraphicFramePr>
          <p:nvPr>
            <p:extLst>
              <p:ext uri="{D42A27DB-BD31-4B8C-83A1-F6EECF244321}">
                <p14:modId xmlns:p14="http://schemas.microsoft.com/office/powerpoint/2010/main" val="3427251383"/>
              </p:ext>
            </p:extLst>
          </p:nvPr>
        </p:nvGraphicFramePr>
        <p:xfrm>
          <a:off x="8183322" y="3576050"/>
          <a:ext cx="3828130" cy="2735645"/>
        </p:xfrm>
        <a:graphic>
          <a:graphicData uri="http://schemas.openxmlformats.org/drawingml/2006/chart">
            <c:chart xmlns:c="http://schemas.openxmlformats.org/drawingml/2006/chart" xmlns:r="http://schemas.openxmlformats.org/officeDocument/2006/relationships" r:id="rId10"/>
          </a:graphicData>
        </a:graphic>
      </p:graphicFrame>
      <p:sp>
        <p:nvSpPr>
          <p:cNvPr id="28" name="TextBox 27">
            <a:extLst>
              <a:ext uri="{FF2B5EF4-FFF2-40B4-BE49-F238E27FC236}">
                <a16:creationId xmlns:a16="http://schemas.microsoft.com/office/drawing/2014/main" id="{274E91A6-2A18-F547-8EE0-7058AC1395B5}"/>
              </a:ext>
            </a:extLst>
          </p:cNvPr>
          <p:cNvSpPr txBox="1"/>
          <p:nvPr/>
        </p:nvSpPr>
        <p:spPr>
          <a:xfrm>
            <a:off x="8183321" y="6314173"/>
            <a:ext cx="3828131"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Fig</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1.3</a:t>
            </a:r>
            <a:r>
              <a:rPr lang="zh-CN" alt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PDD </a:t>
            </a:r>
            <a:r>
              <a:rPr lang="en-US" sz="1200" b="1" dirty="0">
                <a:solidFill>
                  <a:srgbClr val="9F0007"/>
                </a:solidFill>
                <a:latin typeface="Times New Roman" panose="02020603050405020304" pitchFamily="18" charset="0"/>
                <a:cs typeface="Times New Roman" panose="02020603050405020304" pitchFamily="18" charset="0"/>
              </a:rPr>
              <a:t>Active</a:t>
            </a:r>
            <a:r>
              <a:rPr lang="zh-CN" altLang="en-US" sz="1200" b="1" dirty="0">
                <a:solidFill>
                  <a:srgbClr val="9F0007"/>
                </a:solidFill>
                <a:latin typeface="Times New Roman" panose="02020603050405020304" pitchFamily="18" charset="0"/>
                <a:cs typeface="Times New Roman" panose="02020603050405020304" pitchFamily="18" charset="0"/>
              </a:rPr>
              <a:t> </a:t>
            </a:r>
            <a:r>
              <a:rPr lang="en-US" altLang="zh-CN" sz="1200" b="1" dirty="0">
                <a:solidFill>
                  <a:srgbClr val="9F0007"/>
                </a:solidFill>
                <a:latin typeface="Times New Roman" panose="02020603050405020304" pitchFamily="18" charset="0"/>
                <a:cs typeface="Times New Roman" panose="02020603050405020304" pitchFamily="18" charset="0"/>
              </a:rPr>
              <a:t>Buyer</a:t>
            </a:r>
            <a:r>
              <a:rPr lang="en-US" sz="1200" b="1" dirty="0">
                <a:solidFill>
                  <a:srgbClr val="9F0007"/>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and Growth Rate </a:t>
            </a:r>
          </a:p>
          <a:p>
            <a:pPr algn="ctr"/>
            <a:r>
              <a:rPr lang="en-US" sz="1200" dirty="0">
                <a:latin typeface="Times New Roman" panose="02020603050405020304" pitchFamily="18" charset="0"/>
                <a:cs typeface="Times New Roman" panose="02020603050405020304" pitchFamily="18" charset="0"/>
              </a:rPr>
              <a:t>(2017 – 2021)</a:t>
            </a:r>
            <a:endParaRPr lang="en-CN" sz="12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B83AEBC7-9BC7-B24D-A749-3390543ECE59}"/>
              </a:ext>
            </a:extLst>
          </p:cNvPr>
          <p:cNvSpPr txBox="1"/>
          <p:nvPr/>
        </p:nvSpPr>
        <p:spPr>
          <a:xfrm>
            <a:off x="7042205" y="1850002"/>
            <a:ext cx="3533117" cy="1446550"/>
          </a:xfrm>
          <a:prstGeom prst="rect">
            <a:avLst/>
          </a:prstGeom>
          <a:noFill/>
        </p:spPr>
        <p:txBody>
          <a:bodyPr wrap="square">
            <a:spAutoFit/>
          </a:bodyPr>
          <a:lstStyle/>
          <a:p>
            <a:pPr algn="ctr"/>
            <a:r>
              <a:rPr lang="en-US" altLang="zh-CN" sz="22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Revenue</a:t>
            </a:r>
          </a:p>
          <a:p>
            <a:pPr algn="ctr"/>
            <a:r>
              <a:rPr lang="en-US" altLang="zh-CN" sz="22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GMV</a:t>
            </a:r>
          </a:p>
          <a:p>
            <a:pPr algn="ctr"/>
            <a:r>
              <a:rPr lang="en-US" altLang="zh-CN" sz="22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Number of Active Buyer </a:t>
            </a:r>
          </a:p>
          <a:p>
            <a:pPr algn="ctr"/>
            <a:r>
              <a:rPr lang="en-US" altLang="zh-CN" sz="2200"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Taking Off !</a:t>
            </a:r>
          </a:p>
        </p:txBody>
      </p:sp>
      <p:pic>
        <p:nvPicPr>
          <p:cNvPr id="35" name="shape 10">
            <a:extLst>
              <a:ext uri="{FF2B5EF4-FFF2-40B4-BE49-F238E27FC236}">
                <a16:creationId xmlns:a16="http://schemas.microsoft.com/office/drawing/2014/main" id="{09D70E4D-9127-E94C-A802-480475ECD350}"/>
              </a:ext>
            </a:extLst>
          </p:cNvPr>
          <p:cNvPicPr>
            <a:picLocks noChangeAspect="1"/>
          </p:cNvPicPr>
          <p:nvPr/>
        </p:nvPicPr>
        <p:blipFill rotWithShape="1">
          <a:blip r:embed="rId11">
            <a:extLst>
              <a:ext uri="{28A0092B-C50C-407E-A947-70E740481C1C}">
                <a14:useLocalDpi xmlns:a14="http://schemas.microsoft.com/office/drawing/2010/main" val="0"/>
              </a:ext>
            </a:extLst>
          </a:blip>
          <a:srcRect l="10632" t="4121" r="9666" b="2782"/>
          <a:stretch/>
        </p:blipFill>
        <p:spPr>
          <a:xfrm>
            <a:off x="10575322" y="1854324"/>
            <a:ext cx="1234713" cy="1442228"/>
          </a:xfrm>
          <a:prstGeom prst="rect">
            <a:avLst/>
          </a:prstGeom>
        </p:spPr>
      </p:pic>
    </p:spTree>
    <p:extLst>
      <p:ext uri="{BB962C8B-B14F-4D97-AF65-F5344CB8AC3E}">
        <p14:creationId xmlns:p14="http://schemas.microsoft.com/office/powerpoint/2010/main" val="1398500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ubtitle 196">
            <a:extLst>
              <a:ext uri="{FF2B5EF4-FFF2-40B4-BE49-F238E27FC236}">
                <a16:creationId xmlns:a16="http://schemas.microsoft.com/office/drawing/2014/main" id="{0BC0D1E2-895A-1E4B-8DED-9863A3892D4A}"/>
              </a:ext>
            </a:extLst>
          </p:cNvPr>
          <p:cNvSpPr>
            <a:spLocks noGrp="1"/>
          </p:cNvSpPr>
          <p:nvPr>
            <p:ph type="subTitle" idx="1"/>
          </p:nvPr>
        </p:nvSpPr>
        <p:spPr/>
        <p:txBody>
          <a:bodyPr/>
          <a:lstStyle/>
          <a:p>
            <a:r>
              <a:rPr lang="en-CN" dirty="0"/>
              <a:t>1.2 Development </a:t>
            </a:r>
            <a:r>
              <a:rPr lang="en-CN" dirty="0">
                <a:solidFill>
                  <a:srgbClr val="FF0000"/>
                </a:solidFill>
              </a:rPr>
              <a:t>Path</a:t>
            </a:r>
          </a:p>
        </p:txBody>
      </p:sp>
      <p:grpSp>
        <p:nvGrpSpPr>
          <p:cNvPr id="231" name="Group 230">
            <a:extLst>
              <a:ext uri="{FF2B5EF4-FFF2-40B4-BE49-F238E27FC236}">
                <a16:creationId xmlns:a16="http://schemas.microsoft.com/office/drawing/2014/main" id="{8925C119-0910-7F46-9AD7-B13185677E26}"/>
              </a:ext>
            </a:extLst>
          </p:cNvPr>
          <p:cNvGrpSpPr/>
          <p:nvPr/>
        </p:nvGrpSpPr>
        <p:grpSpPr>
          <a:xfrm>
            <a:off x="-215358" y="768859"/>
            <a:ext cx="12622716" cy="5320281"/>
            <a:chOff x="-215358" y="1186028"/>
            <a:chExt cx="12622716" cy="5320281"/>
          </a:xfrm>
        </p:grpSpPr>
        <p:sp>
          <p:nvSpPr>
            <p:cNvPr id="199" name="任意多边形: 形状 4">
              <a:extLst>
                <a:ext uri="{FF2B5EF4-FFF2-40B4-BE49-F238E27FC236}">
                  <a16:creationId xmlns:a16="http://schemas.microsoft.com/office/drawing/2014/main" id="{81D26088-93E4-E143-A887-096ACD985B12}"/>
                </a:ext>
              </a:extLst>
            </p:cNvPr>
            <p:cNvSpPr/>
            <p:nvPr/>
          </p:nvSpPr>
          <p:spPr>
            <a:xfrm>
              <a:off x="-215358" y="2798732"/>
              <a:ext cx="12622716" cy="1842961"/>
            </a:xfrm>
            <a:custGeom>
              <a:avLst/>
              <a:gdLst>
                <a:gd name="connsiteX0" fmla="*/ 110483 w 12622716"/>
                <a:gd name="connsiteY0" fmla="*/ 1805651 h 1817314"/>
                <a:gd name="connsiteX1" fmla="*/ 168356 w 12622716"/>
                <a:gd name="connsiteY1" fmla="*/ 1794076 h 1817314"/>
                <a:gd name="connsiteX2" fmla="*/ 3802807 w 12622716"/>
                <a:gd name="connsiteY2" fmla="*/ 1354238 h 1817314"/>
                <a:gd name="connsiteX3" fmla="*/ 7113166 w 12622716"/>
                <a:gd name="connsiteY3" fmla="*/ 729205 h 1817314"/>
                <a:gd name="connsiteX4" fmla="*/ 10203607 w 12622716"/>
                <a:gd name="connsiteY4" fmla="*/ 335666 h 1817314"/>
                <a:gd name="connsiteX5" fmla="*/ 12622716 w 12622716"/>
                <a:gd name="connsiteY5" fmla="*/ 0 h 18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2716" h="1817314">
                  <a:moveTo>
                    <a:pt x="110483" y="1805651"/>
                  </a:moveTo>
                  <a:cubicBezTo>
                    <a:pt x="-168274" y="1837481"/>
                    <a:pt x="168356" y="1794076"/>
                    <a:pt x="168356" y="1794076"/>
                  </a:cubicBezTo>
                  <a:cubicBezTo>
                    <a:pt x="783743" y="1718841"/>
                    <a:pt x="2645339" y="1531716"/>
                    <a:pt x="3802807" y="1354238"/>
                  </a:cubicBezTo>
                  <a:cubicBezTo>
                    <a:pt x="4960275" y="1176760"/>
                    <a:pt x="6046366" y="898967"/>
                    <a:pt x="7113166" y="729205"/>
                  </a:cubicBezTo>
                  <a:cubicBezTo>
                    <a:pt x="8179966" y="559443"/>
                    <a:pt x="10203607" y="335666"/>
                    <a:pt x="10203607" y="335666"/>
                  </a:cubicBezTo>
                  <a:lnTo>
                    <a:pt x="12622716" y="0"/>
                  </a:lnTo>
                </a:path>
              </a:pathLst>
            </a:custGeom>
            <a:noFill/>
            <a:ln w="38100" cap="flat" cmpd="sng" algn="ctr">
              <a:solidFill>
                <a:srgbClr val="E0253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p:txBody>
        </p:sp>
        <p:sp>
          <p:nvSpPr>
            <p:cNvPr id="200" name="文本框 6">
              <a:extLst>
                <a:ext uri="{FF2B5EF4-FFF2-40B4-BE49-F238E27FC236}">
                  <a16:creationId xmlns:a16="http://schemas.microsoft.com/office/drawing/2014/main" id="{09BDF32C-3ADD-164F-88C6-46FF41E3847B}"/>
                </a:ext>
              </a:extLst>
            </p:cNvPr>
            <p:cNvSpPr txBox="1"/>
            <p:nvPr/>
          </p:nvSpPr>
          <p:spPr>
            <a:xfrm>
              <a:off x="615926" y="2629900"/>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2015</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1" name="文本框 8">
              <a:extLst>
                <a:ext uri="{FF2B5EF4-FFF2-40B4-BE49-F238E27FC236}">
                  <a16:creationId xmlns:a16="http://schemas.microsoft.com/office/drawing/2014/main" id="{F1815E02-C8D6-0D4A-9053-582C3BF656A3}"/>
                </a:ext>
              </a:extLst>
            </p:cNvPr>
            <p:cNvSpPr txBox="1"/>
            <p:nvPr/>
          </p:nvSpPr>
          <p:spPr>
            <a:xfrm>
              <a:off x="618776" y="2999232"/>
              <a:ext cx="2414808" cy="700576"/>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April, </a:t>
              </a:r>
              <a:r>
                <a:rPr lang="en-US" altLang="zh-CN" sz="1600" spc="120" dirty="0" err="1">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Pinhaohuo</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was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launched on WeChat</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202" name="文本框 14">
              <a:extLst>
                <a:ext uri="{FF2B5EF4-FFF2-40B4-BE49-F238E27FC236}">
                  <a16:creationId xmlns:a16="http://schemas.microsoft.com/office/drawing/2014/main" id="{CFDD5502-D3A7-064D-A295-413C1AA3A7B1}"/>
                </a:ext>
              </a:extLst>
            </p:cNvPr>
            <p:cNvSpPr txBox="1"/>
            <p:nvPr/>
          </p:nvSpPr>
          <p:spPr>
            <a:xfrm>
              <a:off x="3525377" y="2241178"/>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2017</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3" name="文本框 16">
              <a:extLst>
                <a:ext uri="{FF2B5EF4-FFF2-40B4-BE49-F238E27FC236}">
                  <a16:creationId xmlns:a16="http://schemas.microsoft.com/office/drawing/2014/main" id="{2024C9F7-EEF9-6E49-9A69-E6D321965595}"/>
                </a:ext>
              </a:extLst>
            </p:cNvPr>
            <p:cNvSpPr txBox="1"/>
            <p:nvPr/>
          </p:nvSpPr>
          <p:spPr>
            <a:xfrm>
              <a:off x="3525375" y="2588138"/>
              <a:ext cx="2411131" cy="1020664"/>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September, its annual active buyers exceeded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200 million</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204" name="文本框 22">
              <a:extLst>
                <a:ext uri="{FF2B5EF4-FFF2-40B4-BE49-F238E27FC236}">
                  <a16:creationId xmlns:a16="http://schemas.microsoft.com/office/drawing/2014/main" id="{9C0DF5BB-2AD2-A643-AD3F-CBA04EB3E196}"/>
                </a:ext>
              </a:extLst>
            </p:cNvPr>
            <p:cNvSpPr txBox="1"/>
            <p:nvPr/>
          </p:nvSpPr>
          <p:spPr>
            <a:xfrm>
              <a:off x="6515932" y="1471280"/>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2019</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5" name="文本框 24">
              <a:extLst>
                <a:ext uri="{FF2B5EF4-FFF2-40B4-BE49-F238E27FC236}">
                  <a16:creationId xmlns:a16="http://schemas.microsoft.com/office/drawing/2014/main" id="{C318FD12-6411-A647-B821-19896D7E8AF6}"/>
                </a:ext>
              </a:extLst>
            </p:cNvPr>
            <p:cNvSpPr txBox="1"/>
            <p:nvPr/>
          </p:nvSpPr>
          <p:spPr>
            <a:xfrm>
              <a:off x="6514912" y="1836530"/>
              <a:ext cx="2450385" cy="1340752"/>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In June, launched a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10 billion yuan subsidy</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GMV</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breaks through “trillion”.</a:t>
              </a:r>
            </a:p>
          </p:txBody>
        </p:sp>
        <p:sp>
          <p:nvSpPr>
            <p:cNvPr id="206" name="文本框 26">
              <a:extLst>
                <a:ext uri="{FF2B5EF4-FFF2-40B4-BE49-F238E27FC236}">
                  <a16:creationId xmlns:a16="http://schemas.microsoft.com/office/drawing/2014/main" id="{62355C3E-DAE8-C84F-BC70-8C3AA3D9BFEA}"/>
                </a:ext>
              </a:extLst>
            </p:cNvPr>
            <p:cNvSpPr txBox="1"/>
            <p:nvPr/>
          </p:nvSpPr>
          <p:spPr>
            <a:xfrm>
              <a:off x="6515932" y="3614453"/>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2020</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7" name="文本框 30">
              <a:extLst>
                <a:ext uri="{FF2B5EF4-FFF2-40B4-BE49-F238E27FC236}">
                  <a16:creationId xmlns:a16="http://schemas.microsoft.com/office/drawing/2014/main" id="{A7D3199D-3807-1F47-9D65-4255EAB20E65}"/>
                </a:ext>
              </a:extLst>
            </p:cNvPr>
            <p:cNvSpPr txBox="1"/>
            <p:nvPr/>
          </p:nvSpPr>
          <p:spPr>
            <a:xfrm>
              <a:off x="9137148" y="1186028"/>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2021</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8" name="文本框 32">
              <a:extLst>
                <a:ext uri="{FF2B5EF4-FFF2-40B4-BE49-F238E27FC236}">
                  <a16:creationId xmlns:a16="http://schemas.microsoft.com/office/drawing/2014/main" id="{B93C182E-5D4C-6444-BDE5-19EDA4199E27}"/>
                </a:ext>
              </a:extLst>
            </p:cNvPr>
            <p:cNvSpPr txBox="1"/>
            <p:nvPr/>
          </p:nvSpPr>
          <p:spPr>
            <a:xfrm>
              <a:off x="9137148" y="1666714"/>
              <a:ext cx="2762699" cy="1020664"/>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Ten Billion Agricultural Research</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program was announced.</a:t>
              </a:r>
            </a:p>
          </p:txBody>
        </p:sp>
        <p:sp>
          <p:nvSpPr>
            <p:cNvPr id="209" name="文本框 34">
              <a:extLst>
                <a:ext uri="{FF2B5EF4-FFF2-40B4-BE49-F238E27FC236}">
                  <a16:creationId xmlns:a16="http://schemas.microsoft.com/office/drawing/2014/main" id="{37DF610C-8EB3-6B49-BA48-26D9E1683EC7}"/>
                </a:ext>
              </a:extLst>
            </p:cNvPr>
            <p:cNvSpPr txBox="1"/>
            <p:nvPr/>
          </p:nvSpPr>
          <p:spPr>
            <a:xfrm>
              <a:off x="9137148" y="3337957"/>
              <a:ext cx="646331" cy="395686"/>
            </a:xfrm>
            <a:prstGeom prst="rect">
              <a:avLst/>
            </a:prstGeom>
            <a:noFill/>
          </p:spPr>
          <p:txBody>
            <a:bodyPr wrap="none" anchor="ctr">
              <a:spAutoFit/>
            </a:bodyPr>
            <a:lstStyle/>
            <a:p>
              <a:pPr>
                <a:lnSpc>
                  <a:spcPct val="120000"/>
                </a:lnSpc>
              </a:pPr>
              <a:r>
                <a:rPr lang="en-US" altLang="zh-CN"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rPr>
                <a:t>2023</a:t>
              </a:r>
              <a:endParaRPr lang="zh-CN" altLang="en-US"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10" name="文本框 36">
              <a:extLst>
                <a:ext uri="{FF2B5EF4-FFF2-40B4-BE49-F238E27FC236}">
                  <a16:creationId xmlns:a16="http://schemas.microsoft.com/office/drawing/2014/main" id="{5C7F6792-9965-0241-95BE-9A23941449E0}"/>
                </a:ext>
              </a:extLst>
            </p:cNvPr>
            <p:cNvSpPr txBox="1"/>
            <p:nvPr/>
          </p:nvSpPr>
          <p:spPr>
            <a:xfrm>
              <a:off x="9137148" y="3732383"/>
              <a:ext cx="2705664" cy="1020664"/>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Market capitalization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surpassed Alibaba's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for the first time.</a:t>
              </a:r>
            </a:p>
          </p:txBody>
        </p:sp>
        <p:cxnSp>
          <p:nvCxnSpPr>
            <p:cNvPr id="211" name="直接连接符 40">
              <a:extLst>
                <a:ext uri="{FF2B5EF4-FFF2-40B4-BE49-F238E27FC236}">
                  <a16:creationId xmlns:a16="http://schemas.microsoft.com/office/drawing/2014/main" id="{20CA9EF6-DE07-D348-A09D-387E8E8DDB73}"/>
                </a:ext>
              </a:extLst>
            </p:cNvPr>
            <p:cNvCxnSpPr/>
            <p:nvPr/>
          </p:nvCxnSpPr>
          <p:spPr>
            <a:xfrm>
              <a:off x="476113" y="2629452"/>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2" name="直接连接符 42">
              <a:extLst>
                <a:ext uri="{FF2B5EF4-FFF2-40B4-BE49-F238E27FC236}">
                  <a16:creationId xmlns:a16="http://schemas.microsoft.com/office/drawing/2014/main" id="{4821CC96-4C69-3D49-825A-A416612793C1}"/>
                </a:ext>
              </a:extLst>
            </p:cNvPr>
            <p:cNvCxnSpPr/>
            <p:nvPr/>
          </p:nvCxnSpPr>
          <p:spPr>
            <a:xfrm>
              <a:off x="3332430" y="2241178"/>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3" name="直接连接符 44">
              <a:extLst>
                <a:ext uri="{FF2B5EF4-FFF2-40B4-BE49-F238E27FC236}">
                  <a16:creationId xmlns:a16="http://schemas.microsoft.com/office/drawing/2014/main" id="{295DE60C-ED64-9448-8A2D-E660548A668B}"/>
                </a:ext>
              </a:extLst>
            </p:cNvPr>
            <p:cNvCxnSpPr/>
            <p:nvPr/>
          </p:nvCxnSpPr>
          <p:spPr>
            <a:xfrm>
              <a:off x="6398321" y="1655946"/>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4" name="直接连接符 46">
              <a:extLst>
                <a:ext uri="{FF2B5EF4-FFF2-40B4-BE49-F238E27FC236}">
                  <a16:creationId xmlns:a16="http://schemas.microsoft.com/office/drawing/2014/main" id="{270BDE6A-AF19-D04D-BEF3-61DD37B51AE7}"/>
                </a:ext>
              </a:extLst>
            </p:cNvPr>
            <p:cNvCxnSpPr/>
            <p:nvPr/>
          </p:nvCxnSpPr>
          <p:spPr>
            <a:xfrm>
              <a:off x="9045065" y="1312072"/>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5" name="直接连接符 50">
              <a:extLst>
                <a:ext uri="{FF2B5EF4-FFF2-40B4-BE49-F238E27FC236}">
                  <a16:creationId xmlns:a16="http://schemas.microsoft.com/office/drawing/2014/main" id="{2A9FD819-ACB6-B346-8A82-462661565E73}"/>
                </a:ext>
              </a:extLst>
            </p:cNvPr>
            <p:cNvCxnSpPr>
              <a:cxnSpLocks/>
            </p:cNvCxnSpPr>
            <p:nvPr/>
          </p:nvCxnSpPr>
          <p:spPr>
            <a:xfrm flipV="1">
              <a:off x="476113" y="4634101"/>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6" name="直接连接符 51">
              <a:extLst>
                <a:ext uri="{FF2B5EF4-FFF2-40B4-BE49-F238E27FC236}">
                  <a16:creationId xmlns:a16="http://schemas.microsoft.com/office/drawing/2014/main" id="{2D1B48FF-200D-5B44-9704-115434E96CD0}"/>
                </a:ext>
              </a:extLst>
            </p:cNvPr>
            <p:cNvCxnSpPr>
              <a:cxnSpLocks/>
            </p:cNvCxnSpPr>
            <p:nvPr/>
          </p:nvCxnSpPr>
          <p:spPr>
            <a:xfrm flipV="1">
              <a:off x="3332430" y="4310365"/>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7" name="直接连接符 71">
              <a:extLst>
                <a:ext uri="{FF2B5EF4-FFF2-40B4-BE49-F238E27FC236}">
                  <a16:creationId xmlns:a16="http://schemas.microsoft.com/office/drawing/2014/main" id="{A2A3A8BE-BDB3-254C-8606-A2172078E423}"/>
                </a:ext>
              </a:extLst>
            </p:cNvPr>
            <p:cNvCxnSpPr>
              <a:cxnSpLocks/>
            </p:cNvCxnSpPr>
            <p:nvPr/>
          </p:nvCxnSpPr>
          <p:spPr>
            <a:xfrm flipV="1">
              <a:off x="6398321" y="3697997"/>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8" name="直接连接符 72">
              <a:extLst>
                <a:ext uri="{FF2B5EF4-FFF2-40B4-BE49-F238E27FC236}">
                  <a16:creationId xmlns:a16="http://schemas.microsoft.com/office/drawing/2014/main" id="{9429A577-FCA3-144F-B567-2B4E7E69DB5C}"/>
                </a:ext>
              </a:extLst>
            </p:cNvPr>
            <p:cNvCxnSpPr>
              <a:cxnSpLocks/>
            </p:cNvCxnSpPr>
            <p:nvPr/>
          </p:nvCxnSpPr>
          <p:spPr>
            <a:xfrm flipV="1">
              <a:off x="9045065" y="3337957"/>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sp>
          <p:nvSpPr>
            <p:cNvPr id="219" name="文本框 6">
              <a:extLst>
                <a:ext uri="{FF2B5EF4-FFF2-40B4-BE49-F238E27FC236}">
                  <a16:creationId xmlns:a16="http://schemas.microsoft.com/office/drawing/2014/main" id="{AFB4789E-73AC-0948-B4B4-DB75F444BA8A}"/>
                </a:ext>
              </a:extLst>
            </p:cNvPr>
            <p:cNvSpPr txBox="1"/>
            <p:nvPr/>
          </p:nvSpPr>
          <p:spPr>
            <a:xfrm>
              <a:off x="623132" y="4674207"/>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2016</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20" name="文本框 8">
              <a:extLst>
                <a:ext uri="{FF2B5EF4-FFF2-40B4-BE49-F238E27FC236}">
                  <a16:creationId xmlns:a16="http://schemas.microsoft.com/office/drawing/2014/main" id="{13FDFC1C-4AEF-FC4A-B041-F0C70E18E4B9}"/>
                </a:ext>
              </a:extLst>
            </p:cNvPr>
            <p:cNvSpPr txBox="1"/>
            <p:nvPr/>
          </p:nvSpPr>
          <p:spPr>
            <a:xfrm>
              <a:off x="627863" y="5039702"/>
              <a:ext cx="2405721" cy="1248419"/>
            </a:xfrm>
            <a:prstGeom prst="rect">
              <a:avLst/>
            </a:prstGeom>
            <a:noFill/>
          </p:spPr>
          <p:txBody>
            <a:bodyPr wrap="square" anchor="ctr">
              <a:spAutoFit/>
            </a:bodyPr>
            <a:lstStyle/>
            <a:p>
              <a:pPr>
                <a:lnSpc>
                  <a:spcPct val="120000"/>
                </a:lnSpc>
              </a:pPr>
              <a:r>
                <a:rPr lang="en-US" altLang="zh-CN" sz="1600"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September, </a:t>
              </a:r>
              <a:r>
                <a:rPr lang="en-US" altLang="zh-CN" sz="1600" b="1" dirty="0" err="1">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Pinduoduo</a:t>
              </a:r>
              <a:r>
                <a:rPr lang="en-US" altLang="zh-CN" sz="1600" b="1"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 official account</a:t>
              </a:r>
              <a:r>
                <a:rPr lang="en-US" altLang="zh-CN" sz="1600"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 launched. Two weeks fans broke </a:t>
              </a:r>
              <a:r>
                <a:rPr lang="en-US" altLang="zh-CN" sz="1600" b="1"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ten thousand</a:t>
              </a:r>
              <a:r>
                <a:rPr lang="en-US" altLang="zh-CN" sz="1600"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a:t>
              </a:r>
            </a:p>
          </p:txBody>
        </p:sp>
        <p:sp>
          <p:nvSpPr>
            <p:cNvPr id="221" name="文本框 6">
              <a:extLst>
                <a:ext uri="{FF2B5EF4-FFF2-40B4-BE49-F238E27FC236}">
                  <a16:creationId xmlns:a16="http://schemas.microsoft.com/office/drawing/2014/main" id="{07373974-637F-CD4B-A280-CE0E4A115173}"/>
                </a:ext>
              </a:extLst>
            </p:cNvPr>
            <p:cNvSpPr txBox="1"/>
            <p:nvPr/>
          </p:nvSpPr>
          <p:spPr>
            <a:xfrm>
              <a:off x="3525377" y="4240170"/>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2018</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22" name="文本框 8">
              <a:extLst>
                <a:ext uri="{FF2B5EF4-FFF2-40B4-BE49-F238E27FC236}">
                  <a16:creationId xmlns:a16="http://schemas.microsoft.com/office/drawing/2014/main" id="{9443A530-4429-4443-991A-660BFC4D0F4C}"/>
                </a:ext>
              </a:extLst>
            </p:cNvPr>
            <p:cNvSpPr txBox="1"/>
            <p:nvPr/>
          </p:nvSpPr>
          <p:spPr>
            <a:xfrm>
              <a:off x="3525377" y="4604107"/>
              <a:ext cx="2411129" cy="700576"/>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Officially</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listed on NASDAQ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in July.</a:t>
              </a:r>
            </a:p>
          </p:txBody>
        </p:sp>
        <p:sp>
          <p:nvSpPr>
            <p:cNvPr id="223" name="文本框 42">
              <a:extLst>
                <a:ext uri="{FF2B5EF4-FFF2-40B4-BE49-F238E27FC236}">
                  <a16:creationId xmlns:a16="http://schemas.microsoft.com/office/drawing/2014/main" id="{93EA940A-797E-5848-A013-90047FCBE693}"/>
                </a:ext>
              </a:extLst>
            </p:cNvPr>
            <p:cNvSpPr txBox="1"/>
            <p:nvPr/>
          </p:nvSpPr>
          <p:spPr>
            <a:xfrm>
              <a:off x="6507901" y="3996962"/>
              <a:ext cx="2445081" cy="1980927"/>
            </a:xfrm>
            <a:prstGeom prst="rect">
              <a:avLst/>
            </a:prstGeom>
            <a:noFill/>
          </p:spPr>
          <p:txBody>
            <a:bodyPr wrap="square" rtlCol="0">
              <a:spAutoFit/>
            </a:bodyPr>
            <a:lstStyle/>
            <a:p>
              <a:pPr>
                <a:lnSpc>
                  <a:spcPct val="130000"/>
                </a:lnSpc>
              </a:pPr>
              <a:r>
                <a:rPr lang="en-US" altLang="zh-CN" sz="1600" b="1" spc="120" dirty="0" err="1">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DuoDuo</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Grocery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was launched in August.</a:t>
              </a:r>
            </a:p>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The number of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annual active buyers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on the platform reached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730 million</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endParaRPr lang="zh-CN" altLang="en-US"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4" name="文本框 34">
              <a:extLst>
                <a:ext uri="{FF2B5EF4-FFF2-40B4-BE49-F238E27FC236}">
                  <a16:creationId xmlns:a16="http://schemas.microsoft.com/office/drawing/2014/main" id="{E57F6474-7B72-6C4B-9229-E2A3DE8B3D97}"/>
                </a:ext>
              </a:extLst>
            </p:cNvPr>
            <p:cNvSpPr txBox="1"/>
            <p:nvPr/>
          </p:nvSpPr>
          <p:spPr>
            <a:xfrm>
              <a:off x="9137148" y="4756520"/>
              <a:ext cx="646331" cy="395749"/>
            </a:xfrm>
            <a:prstGeom prst="rect">
              <a:avLst/>
            </a:prstGeom>
            <a:noFill/>
          </p:spPr>
          <p:txBody>
            <a:bodyPr wrap="none" anchor="ctr">
              <a:spAutoFit/>
            </a:bodyPr>
            <a:lstStyle/>
            <a:p>
              <a:pPr>
                <a:lnSpc>
                  <a:spcPct val="120000"/>
                </a:lnSpc>
              </a:pPr>
              <a:r>
                <a:rPr lang="en-US" altLang="zh-CN"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rPr>
                <a:t>2024</a:t>
              </a:r>
              <a:endParaRPr lang="zh-CN" altLang="en-US"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25" name="文本框 36">
              <a:extLst>
                <a:ext uri="{FF2B5EF4-FFF2-40B4-BE49-F238E27FC236}">
                  <a16:creationId xmlns:a16="http://schemas.microsoft.com/office/drawing/2014/main" id="{8F3B5D66-A014-EC48-B8BE-52AFDDC4E825}"/>
                </a:ext>
              </a:extLst>
            </p:cNvPr>
            <p:cNvSpPr txBox="1"/>
            <p:nvPr/>
          </p:nvSpPr>
          <p:spPr>
            <a:xfrm>
              <a:off x="9137148" y="5155742"/>
              <a:ext cx="2705664" cy="700576"/>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Ten Billion Relief</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program was announced.</a:t>
              </a:r>
            </a:p>
          </p:txBody>
        </p:sp>
      </p:grpSp>
      <p:sp>
        <p:nvSpPr>
          <p:cNvPr id="226" name="TextBox 225">
            <a:extLst>
              <a:ext uri="{FF2B5EF4-FFF2-40B4-BE49-F238E27FC236}">
                <a16:creationId xmlns:a16="http://schemas.microsoft.com/office/drawing/2014/main" id="{1F35DA80-4B0F-CC46-8F2E-8D942D48FB63}"/>
              </a:ext>
            </a:extLst>
          </p:cNvPr>
          <p:cNvSpPr txBox="1"/>
          <p:nvPr/>
        </p:nvSpPr>
        <p:spPr>
          <a:xfrm>
            <a:off x="0" y="6550223"/>
            <a:ext cx="3640484" cy="307777"/>
          </a:xfrm>
          <a:prstGeom prst="rect">
            <a:avLst/>
          </a:prstGeom>
          <a:noFill/>
        </p:spPr>
        <p:txBody>
          <a:bodyPr wrap="none" rtlCol="0" anchor="ctr">
            <a:spAutoFit/>
          </a:bodyPr>
          <a:lstStyle/>
          <a:p>
            <a:r>
              <a:rPr lang="en-CN" sz="1400" i="1" dirty="0">
                <a:solidFill>
                  <a:schemeClr val="bg2">
                    <a:lumMod val="50000"/>
                  </a:schemeClr>
                </a:solidFill>
                <a:latin typeface="Times New Roman" panose="02020603050405020304" pitchFamily="18" charset="0"/>
                <a:cs typeface="Times New Roman" panose="02020603050405020304" pitchFamily="18" charset="0"/>
              </a:rPr>
              <a:t>Data</a:t>
            </a:r>
            <a:r>
              <a:rPr lang="en-US" sz="1400" i="1" dirty="0">
                <a:solidFill>
                  <a:schemeClr val="bg2">
                    <a:lumMod val="50000"/>
                  </a:schemeClr>
                </a:solidFill>
                <a:latin typeface="Times New Roman" panose="02020603050405020304" pitchFamily="18" charset="0"/>
                <a:cs typeface="Times New Roman" panose="02020603050405020304" pitchFamily="18" charset="0"/>
              </a:rPr>
              <a:t> S</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ource: </a:t>
            </a:r>
            <a:r>
              <a:rPr lang="en-US" altLang="zh-CN" sz="1400" i="1" dirty="0" err="1">
                <a:solidFill>
                  <a:schemeClr val="bg2">
                    <a:lumMod val="50000"/>
                  </a:schemeClr>
                </a:solidFill>
                <a:latin typeface="Times New Roman" panose="02020603050405020304" pitchFamily="18" charset="0"/>
                <a:cs typeface="Times New Roman" panose="02020603050405020304" pitchFamily="18" charset="0"/>
              </a:rPr>
              <a:t>MinSheng</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 Securities</a:t>
            </a:r>
            <a:r>
              <a:rPr lang="zh-CN" altLang="en-US" sz="1400"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(2025.01.17)</a:t>
            </a:r>
            <a:endParaRPr lang="en-CN" sz="1400" i="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27" name="Slide Number Placeholder 1">
            <a:extLst>
              <a:ext uri="{FF2B5EF4-FFF2-40B4-BE49-F238E27FC236}">
                <a16:creationId xmlns:a16="http://schemas.microsoft.com/office/drawing/2014/main" id="{69DC0E8B-9C4A-014F-880C-316B04649CED}"/>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5</a:t>
            </a:fld>
            <a:endParaRPr lang="zh-CN" altLang="en-US" dirty="0"/>
          </a:p>
        </p:txBody>
      </p:sp>
      <p:sp>
        <p:nvSpPr>
          <p:cNvPr id="230" name="Rounded Rectangle 229">
            <a:extLst>
              <a:ext uri="{FF2B5EF4-FFF2-40B4-BE49-F238E27FC236}">
                <a16:creationId xmlns:a16="http://schemas.microsoft.com/office/drawing/2014/main" id="{96D20CA5-AD23-B346-AF3C-92DD3C9E3AAE}"/>
              </a:ext>
            </a:extLst>
          </p:cNvPr>
          <p:cNvSpPr/>
          <p:nvPr/>
        </p:nvSpPr>
        <p:spPr>
          <a:xfrm>
            <a:off x="4775828" y="6007480"/>
            <a:ext cx="5928551" cy="542743"/>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PDD has achieved steady growth and a rapid rise !</a:t>
            </a:r>
            <a:endParaRPr lang="en-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5404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CN" dirty="0"/>
              <a:t>1.3 Platform </a:t>
            </a:r>
            <a:r>
              <a:rPr lang="en-CN" dirty="0">
                <a:solidFill>
                  <a:srgbClr val="F50008"/>
                </a:solidFill>
              </a:rPr>
              <a:t>Overview</a:t>
            </a:r>
          </a:p>
        </p:txBody>
      </p:sp>
      <p:sp>
        <p:nvSpPr>
          <p:cNvPr id="130" name="Slide Number Placeholder 1">
            <a:extLst>
              <a:ext uri="{FF2B5EF4-FFF2-40B4-BE49-F238E27FC236}">
                <a16:creationId xmlns:a16="http://schemas.microsoft.com/office/drawing/2014/main" id="{E644FA7E-8A93-FB4E-A59E-86F55C028106}"/>
              </a:ext>
            </a:extLst>
          </p:cNvPr>
          <p:cNvSpPr txBox="1">
            <a:spLocks/>
          </p:cNvSpPr>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pPr/>
              <a:t>6</a:t>
            </a:fld>
            <a:endParaRPr lang="zh-CN" altLang="en-US" dirty="0"/>
          </a:p>
        </p:txBody>
      </p:sp>
      <p:grpSp>
        <p:nvGrpSpPr>
          <p:cNvPr id="134" name="Group 133">
            <a:extLst>
              <a:ext uri="{FF2B5EF4-FFF2-40B4-BE49-F238E27FC236}">
                <a16:creationId xmlns:a16="http://schemas.microsoft.com/office/drawing/2014/main" id="{3E5DB565-23D3-AE4D-865B-7793146CF329}"/>
              </a:ext>
            </a:extLst>
          </p:cNvPr>
          <p:cNvGrpSpPr/>
          <p:nvPr/>
        </p:nvGrpSpPr>
        <p:grpSpPr>
          <a:xfrm>
            <a:off x="492245" y="722933"/>
            <a:ext cx="11207510" cy="5858068"/>
            <a:chOff x="15201" y="740546"/>
            <a:chExt cx="11207510" cy="5858068"/>
          </a:xfrm>
        </p:grpSpPr>
        <p:cxnSp>
          <p:nvCxnSpPr>
            <p:cNvPr id="65" name="Straight Arrow Connector 64">
              <a:extLst>
                <a:ext uri="{FF2B5EF4-FFF2-40B4-BE49-F238E27FC236}">
                  <a16:creationId xmlns:a16="http://schemas.microsoft.com/office/drawing/2014/main" id="{C7318037-97A1-EE40-85A0-2150987EFE34}"/>
                </a:ext>
              </a:extLst>
            </p:cNvPr>
            <p:cNvCxnSpPr>
              <a:cxnSpLocks/>
              <a:stCxn id="63" idx="3"/>
              <a:endCxn id="70" idx="1"/>
            </p:cNvCxnSpPr>
            <p:nvPr/>
          </p:nvCxnSpPr>
          <p:spPr>
            <a:xfrm flipV="1">
              <a:off x="6720289" y="1451020"/>
              <a:ext cx="402807" cy="578258"/>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DF0D23F5-ECAF-7C44-B9EB-13D6E847A116}"/>
                </a:ext>
              </a:extLst>
            </p:cNvPr>
            <p:cNvGrpSpPr/>
            <p:nvPr/>
          </p:nvGrpSpPr>
          <p:grpSpPr>
            <a:xfrm>
              <a:off x="7123095" y="740546"/>
              <a:ext cx="3501313" cy="3284201"/>
              <a:chOff x="7935963" y="898903"/>
              <a:chExt cx="3501313" cy="3284201"/>
            </a:xfrm>
          </p:grpSpPr>
          <p:pic>
            <p:nvPicPr>
              <p:cNvPr id="70" name="Picture 69">
                <a:extLst>
                  <a:ext uri="{FF2B5EF4-FFF2-40B4-BE49-F238E27FC236}">
                    <a16:creationId xmlns:a16="http://schemas.microsoft.com/office/drawing/2014/main" id="{EC6A68C5-40DD-A74B-8D36-6581C617B75F}"/>
                  </a:ext>
                </a:extLst>
              </p:cNvPr>
              <p:cNvPicPr>
                <a:picLocks noChangeAspect="1"/>
              </p:cNvPicPr>
              <p:nvPr/>
            </p:nvPicPr>
            <p:blipFill rotWithShape="1">
              <a:blip r:embed="rId2">
                <a:extLst>
                  <a:ext uri="{28A0092B-C50C-407E-A947-70E740481C1C}">
                    <a14:useLocalDpi xmlns:a14="http://schemas.microsoft.com/office/drawing/2010/main" val="0"/>
                  </a:ext>
                </a:extLst>
              </a:blip>
              <a:srcRect t="5061" b="45244"/>
              <a:stretch/>
            </p:blipFill>
            <p:spPr>
              <a:xfrm>
                <a:off x="7935964" y="898903"/>
                <a:ext cx="1319317" cy="1420948"/>
              </a:xfrm>
              <a:prstGeom prst="rect">
                <a:avLst/>
              </a:prstGeom>
              <a:effectLst>
                <a:outerShdw blurRad="50800" dist="38100" dir="2700000" algn="tl" rotWithShape="0">
                  <a:prstClr val="black">
                    <a:alpha val="40000"/>
                  </a:prstClr>
                </a:outerShdw>
              </a:effectLst>
            </p:spPr>
          </p:pic>
          <p:sp>
            <p:nvSpPr>
              <p:cNvPr id="76" name="TextBox 75">
                <a:extLst>
                  <a:ext uri="{FF2B5EF4-FFF2-40B4-BE49-F238E27FC236}">
                    <a16:creationId xmlns:a16="http://schemas.microsoft.com/office/drawing/2014/main" id="{78C6AA33-D267-6E4C-BA80-78F2BD6AE18A}"/>
                  </a:ext>
                </a:extLst>
              </p:cNvPr>
              <p:cNvSpPr txBox="1"/>
              <p:nvPr/>
            </p:nvSpPr>
            <p:spPr>
              <a:xfrm>
                <a:off x="9344331" y="1155874"/>
                <a:ext cx="2092945" cy="923330"/>
              </a:xfrm>
              <a:prstGeom prst="rect">
                <a:avLst/>
              </a:prstGeom>
              <a:noFill/>
            </p:spPr>
            <p:txBody>
              <a:bodyPr wrap="square">
                <a:spAutoFit/>
              </a:bodyPr>
              <a:lstStyle/>
              <a:p>
                <a:pPr algn="ctr"/>
                <a:r>
                  <a:rPr lang="en-US" altLang="zh-CN" b="1" dirty="0">
                    <a:solidFill>
                      <a:srgbClr val="9F0007"/>
                    </a:solidFill>
                    <a:latin typeface="Times New Roman" panose="02020603050405020304" pitchFamily="18" charset="0"/>
                    <a:cs typeface="Times New Roman" panose="02020603050405020304" pitchFamily="18" charset="0"/>
                  </a:rPr>
                  <a:t>Circle of Friends </a:t>
                </a:r>
                <a:r>
                  <a:rPr lang="en-US" altLang="zh-CN" dirty="0">
                    <a:solidFill>
                      <a:srgbClr val="9F0007"/>
                    </a:solidFill>
                    <a:latin typeface="Times New Roman" panose="02020603050405020304" pitchFamily="18" charset="0"/>
                    <a:cs typeface="Times New Roman" panose="02020603050405020304" pitchFamily="18" charset="0"/>
                  </a:rPr>
                  <a:t>in</a:t>
                </a:r>
                <a:r>
                  <a:rPr lang="en-US" altLang="zh-CN" b="1" dirty="0">
                    <a:solidFill>
                      <a:srgbClr val="9F0007"/>
                    </a:solidFill>
                    <a:latin typeface="Times New Roman" panose="02020603050405020304" pitchFamily="18" charset="0"/>
                    <a:cs typeface="Times New Roman" panose="02020603050405020304" pitchFamily="18" charset="0"/>
                  </a:rPr>
                  <a:t> PDD </a:t>
                </a:r>
                <a:r>
                  <a:rPr lang="en-US" altLang="zh-CN" dirty="0">
                    <a:solidFill>
                      <a:srgbClr val="9F0007"/>
                    </a:solidFill>
                    <a:latin typeface="Times New Roman" panose="02020603050405020304" pitchFamily="18" charset="0"/>
                    <a:cs typeface="Times New Roman" panose="02020603050405020304" pitchFamily="18" charset="0"/>
                  </a:rPr>
                  <a:t>to build friendships.</a:t>
                </a:r>
                <a:endParaRPr lang="en-CN" dirty="0">
                  <a:solidFill>
                    <a:srgbClr val="9F0007"/>
                  </a:solidFill>
                  <a:latin typeface="Times New Roman" panose="02020603050405020304" pitchFamily="18" charset="0"/>
                  <a:cs typeface="Times New Roman" panose="02020603050405020304" pitchFamily="18" charset="0"/>
                </a:endParaRPr>
              </a:p>
            </p:txBody>
          </p:sp>
          <p:pic>
            <p:nvPicPr>
              <p:cNvPr id="79" name="Picture 78">
                <a:extLst>
                  <a:ext uri="{FF2B5EF4-FFF2-40B4-BE49-F238E27FC236}">
                    <a16:creationId xmlns:a16="http://schemas.microsoft.com/office/drawing/2014/main" id="{967EBB81-0AE8-8343-B97D-64A090CC24D9}"/>
                  </a:ext>
                </a:extLst>
              </p:cNvPr>
              <p:cNvPicPr>
                <a:picLocks noChangeAspect="1"/>
              </p:cNvPicPr>
              <p:nvPr/>
            </p:nvPicPr>
            <p:blipFill rotWithShape="1">
              <a:blip r:embed="rId3">
                <a:extLst>
                  <a:ext uri="{28A0092B-C50C-407E-A947-70E740481C1C}">
                    <a14:useLocalDpi xmlns:a14="http://schemas.microsoft.com/office/drawing/2010/main" val="0"/>
                  </a:ext>
                </a:extLst>
              </a:blip>
              <a:srcRect t="13184" b="23275"/>
              <a:stretch/>
            </p:blipFill>
            <p:spPr>
              <a:xfrm>
                <a:off x="7935963" y="2366253"/>
                <a:ext cx="1319317" cy="1816851"/>
              </a:xfrm>
              <a:prstGeom prst="rect">
                <a:avLst/>
              </a:prstGeom>
              <a:effectLst>
                <a:outerShdw blurRad="50800" dist="38100" dir="2700000" algn="tl" rotWithShape="0">
                  <a:prstClr val="black">
                    <a:alpha val="40000"/>
                  </a:prstClr>
                </a:outerShdw>
              </a:effectLst>
            </p:spPr>
          </p:pic>
          <p:pic>
            <p:nvPicPr>
              <p:cNvPr id="81" name="Picture 80">
                <a:extLst>
                  <a:ext uri="{FF2B5EF4-FFF2-40B4-BE49-F238E27FC236}">
                    <a16:creationId xmlns:a16="http://schemas.microsoft.com/office/drawing/2014/main" id="{D5DD6D6E-1DD2-024A-9DA7-25A92D385D9C}"/>
                  </a:ext>
                </a:extLst>
              </p:cNvPr>
              <p:cNvPicPr>
                <a:picLocks noChangeAspect="1"/>
              </p:cNvPicPr>
              <p:nvPr/>
            </p:nvPicPr>
            <p:blipFill rotWithShape="1">
              <a:blip r:embed="rId4">
                <a:extLst>
                  <a:ext uri="{28A0092B-C50C-407E-A947-70E740481C1C}">
                    <a14:useLocalDpi xmlns:a14="http://schemas.microsoft.com/office/drawing/2010/main" val="0"/>
                  </a:ext>
                </a:extLst>
              </a:blip>
              <a:srcRect t="16680" b="41423"/>
              <a:stretch/>
            </p:blipFill>
            <p:spPr>
              <a:xfrm>
                <a:off x="9344331" y="3076423"/>
                <a:ext cx="1218785" cy="1106681"/>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6B55729B-7D0E-C746-B778-418402144CDF}"/>
                  </a:ext>
                </a:extLst>
              </p:cNvPr>
              <p:cNvSpPr txBox="1"/>
              <p:nvPr/>
            </p:nvSpPr>
            <p:spPr>
              <a:xfrm>
                <a:off x="9344332" y="2366252"/>
                <a:ext cx="2092944" cy="646331"/>
              </a:xfrm>
              <a:prstGeom prst="rect">
                <a:avLst/>
              </a:prstGeom>
              <a:noFill/>
            </p:spPr>
            <p:txBody>
              <a:bodyPr wrap="square">
                <a:spAutoFit/>
              </a:bodyPr>
              <a:lstStyle/>
              <a:p>
                <a:pPr algn="ctr"/>
                <a:r>
                  <a:rPr lang="en-US" altLang="zh-CN" b="1" dirty="0">
                    <a:solidFill>
                      <a:srgbClr val="9F0007"/>
                    </a:solidFill>
                    <a:latin typeface="Times New Roman" panose="02020603050405020304" pitchFamily="18" charset="0"/>
                    <a:cs typeface="Times New Roman" panose="02020603050405020304" pitchFamily="18" charset="0"/>
                  </a:rPr>
                  <a:t>Invite</a:t>
                </a:r>
                <a:r>
                  <a:rPr lang="zh-CN" altLang="en-US" b="1" dirty="0">
                    <a:solidFill>
                      <a:srgbClr val="9F0007"/>
                    </a:solidFill>
                    <a:latin typeface="Times New Roman" panose="02020603050405020304" pitchFamily="18" charset="0"/>
                    <a:cs typeface="Times New Roman" panose="02020603050405020304" pitchFamily="18" charset="0"/>
                  </a:rPr>
                  <a:t> </a:t>
                </a:r>
                <a:r>
                  <a:rPr lang="en-US" altLang="zh-CN" b="1" dirty="0">
                    <a:solidFill>
                      <a:srgbClr val="9F0007"/>
                    </a:solidFill>
                    <a:latin typeface="Times New Roman" panose="02020603050405020304" pitchFamily="18" charset="0"/>
                    <a:cs typeface="Times New Roman" panose="02020603050405020304" pitchFamily="18" charset="0"/>
                  </a:rPr>
                  <a:t>Friends</a:t>
                </a:r>
              </a:p>
              <a:p>
                <a:pPr algn="ctr"/>
                <a:r>
                  <a:rPr lang="en-US" dirty="0">
                    <a:solidFill>
                      <a:srgbClr val="9F0007"/>
                    </a:solidFill>
                    <a:latin typeface="Times New Roman" panose="02020603050405020304" pitchFamily="18" charset="0"/>
                    <a:cs typeface="Times New Roman" panose="02020603050405020304" pitchFamily="18" charset="0"/>
                  </a:rPr>
                  <a:t>for </a:t>
                </a:r>
                <a:r>
                  <a:rPr lang="en-US" b="1" dirty="0">
                    <a:solidFill>
                      <a:srgbClr val="9F0007"/>
                    </a:solidFill>
                    <a:latin typeface="Times New Roman" panose="02020603050405020304" pitchFamily="18" charset="0"/>
                    <a:cs typeface="Times New Roman" panose="02020603050405020304" pitchFamily="18" charset="0"/>
                  </a:rPr>
                  <a:t>Cash</a:t>
                </a:r>
                <a:endParaRPr lang="en-CN" b="1" dirty="0">
                  <a:solidFill>
                    <a:srgbClr val="9F0007"/>
                  </a:solidFill>
                  <a:latin typeface="Times New Roman" panose="02020603050405020304" pitchFamily="18" charset="0"/>
                  <a:cs typeface="Times New Roman" panose="02020603050405020304" pitchFamily="18" charset="0"/>
                </a:endParaRPr>
              </a:p>
            </p:txBody>
          </p:sp>
        </p:grpSp>
        <p:grpSp>
          <p:nvGrpSpPr>
            <p:cNvPr id="108" name="Group 107">
              <a:extLst>
                <a:ext uri="{FF2B5EF4-FFF2-40B4-BE49-F238E27FC236}">
                  <a16:creationId xmlns:a16="http://schemas.microsoft.com/office/drawing/2014/main" id="{4C1730AE-BE8C-9141-9071-E1BD43D91A3B}"/>
                </a:ext>
              </a:extLst>
            </p:cNvPr>
            <p:cNvGrpSpPr/>
            <p:nvPr/>
          </p:nvGrpSpPr>
          <p:grpSpPr>
            <a:xfrm>
              <a:off x="15201" y="1032713"/>
              <a:ext cx="3982047" cy="852937"/>
              <a:chOff x="0" y="1026395"/>
              <a:chExt cx="4139293" cy="852937"/>
            </a:xfrm>
          </p:grpSpPr>
          <p:sp>
            <p:nvSpPr>
              <p:cNvPr id="55" name="TextBox 54">
                <a:extLst>
                  <a:ext uri="{FF2B5EF4-FFF2-40B4-BE49-F238E27FC236}">
                    <a16:creationId xmlns:a16="http://schemas.microsoft.com/office/drawing/2014/main" id="{55EE6C95-752D-FE48-8769-8688785A511E}"/>
                  </a:ext>
                </a:extLst>
              </p:cNvPr>
              <p:cNvSpPr txBox="1"/>
              <p:nvPr/>
            </p:nvSpPr>
            <p:spPr>
              <a:xfrm>
                <a:off x="0" y="1026395"/>
                <a:ext cx="4139293" cy="369332"/>
              </a:xfrm>
              <a:prstGeom prst="rect">
                <a:avLst/>
              </a:prstGeom>
              <a:noFill/>
            </p:spPr>
            <p:txBody>
              <a:bodyPr wrap="square">
                <a:spAutoFit/>
              </a:bodyPr>
              <a:lstStyle/>
              <a:p>
                <a:pPr algn="ctr"/>
                <a:r>
                  <a:rPr lang="en-US" altLang="zh-CN" b="1" dirty="0">
                    <a:solidFill>
                      <a:srgbClr val="9F0007"/>
                    </a:solidFill>
                    <a:latin typeface="Times New Roman" panose="02020603050405020304" pitchFamily="18" charset="0"/>
                    <a:cs typeface="Times New Roman" panose="02020603050405020304" pitchFamily="18" charset="0"/>
                  </a:rPr>
                  <a:t>14</a:t>
                </a:r>
                <a:r>
                  <a:rPr lang="en-US" altLang="zh-CN" dirty="0">
                    <a:solidFill>
                      <a:srgbClr val="9F0007"/>
                    </a:solidFill>
                    <a:latin typeface="Times New Roman" panose="02020603050405020304" pitchFamily="18" charset="0"/>
                    <a:cs typeface="Times New Roman" panose="02020603050405020304" pitchFamily="18" charset="0"/>
                  </a:rPr>
                  <a:t> primary classifications for </a:t>
                </a:r>
                <a:r>
                  <a:rPr lang="en-US" altLang="zh-CN" b="1" dirty="0">
                    <a:solidFill>
                      <a:srgbClr val="9F0007"/>
                    </a:solidFill>
                    <a:latin typeface="Times New Roman" panose="02020603050405020304" pitchFamily="18" charset="0"/>
                    <a:cs typeface="Times New Roman" panose="02020603050405020304" pitchFamily="18" charset="0"/>
                  </a:rPr>
                  <a:t>searching</a:t>
                </a:r>
                <a:r>
                  <a:rPr lang="en-US" altLang="zh-CN" dirty="0">
                    <a:solidFill>
                      <a:srgbClr val="9F0007"/>
                    </a:solidFill>
                    <a:latin typeface="Times New Roman" panose="02020603050405020304" pitchFamily="18" charset="0"/>
                    <a:cs typeface="Times New Roman" panose="02020603050405020304" pitchFamily="18" charset="0"/>
                  </a:rPr>
                  <a:t>.</a:t>
                </a:r>
                <a:endParaRPr lang="en-CN" dirty="0">
                  <a:solidFill>
                    <a:srgbClr val="9F0007"/>
                  </a:solidFill>
                  <a:latin typeface="Times New Roman" panose="02020603050405020304" pitchFamily="18" charset="0"/>
                  <a:cs typeface="Times New Roman" panose="02020603050405020304" pitchFamily="18" charset="0"/>
                </a:endParaRPr>
              </a:p>
            </p:txBody>
          </p:sp>
          <p:sp>
            <p:nvSpPr>
              <p:cNvPr id="95" name="Rounded Rectangle 94">
                <a:extLst>
                  <a:ext uri="{FF2B5EF4-FFF2-40B4-BE49-F238E27FC236}">
                    <a16:creationId xmlns:a16="http://schemas.microsoft.com/office/drawing/2014/main" id="{80D8C216-1348-E249-9132-AAC333BC3C48}"/>
                  </a:ext>
                </a:extLst>
              </p:cNvPr>
              <p:cNvSpPr/>
              <p:nvPr/>
            </p:nvSpPr>
            <p:spPr>
              <a:xfrm>
                <a:off x="509070" y="1479630"/>
                <a:ext cx="3121154" cy="399702"/>
              </a:xfrm>
              <a:prstGeom prst="roundRect">
                <a:avLst>
                  <a:gd name="adj" fmla="val 7230"/>
                </a:avLst>
              </a:prstGeom>
              <a:solidFill>
                <a:srgbClr val="F40009">
                  <a:alpha val="70000"/>
                </a:srgbClr>
              </a:solidFill>
              <a:ln w="12700">
                <a:solidFill>
                  <a:srgbClr val="9F0007"/>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Recommendation System</a:t>
                </a:r>
                <a:endParaRPr lang="en-CN" b="1" dirty="0">
                  <a:latin typeface="Times New Roman" panose="02020603050405020304" pitchFamily="18" charset="0"/>
                  <a:cs typeface="Times New Roman" panose="02020603050405020304" pitchFamily="18" charset="0"/>
                </a:endParaRPr>
              </a:p>
            </p:txBody>
          </p:sp>
        </p:grpSp>
        <p:sp>
          <p:nvSpPr>
            <p:cNvPr id="96" name="Rounded Rectangle 95">
              <a:extLst>
                <a:ext uri="{FF2B5EF4-FFF2-40B4-BE49-F238E27FC236}">
                  <a16:creationId xmlns:a16="http://schemas.microsoft.com/office/drawing/2014/main" id="{208AC512-F615-4C44-94FC-AA7886515F64}"/>
                </a:ext>
              </a:extLst>
            </p:cNvPr>
            <p:cNvSpPr/>
            <p:nvPr/>
          </p:nvSpPr>
          <p:spPr>
            <a:xfrm>
              <a:off x="7402024" y="4111010"/>
              <a:ext cx="2845962" cy="399702"/>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Network Effect</a:t>
              </a:r>
              <a:endParaRPr lang="en-CN" b="1" dirty="0">
                <a:latin typeface="Times New Roman" panose="02020603050405020304" pitchFamily="18" charset="0"/>
                <a:cs typeface="Times New Roman" panose="02020603050405020304" pitchFamily="18" charset="0"/>
              </a:endParaRPr>
            </a:p>
          </p:txBody>
        </p:sp>
        <p:cxnSp>
          <p:nvCxnSpPr>
            <p:cNvPr id="57" name="Straight Arrow Connector 56">
              <a:extLst>
                <a:ext uri="{FF2B5EF4-FFF2-40B4-BE49-F238E27FC236}">
                  <a16:creationId xmlns:a16="http://schemas.microsoft.com/office/drawing/2014/main" id="{E3726D89-D077-DC40-9707-7E9466EE9772}"/>
                </a:ext>
              </a:extLst>
            </p:cNvPr>
            <p:cNvCxnSpPr>
              <a:cxnSpLocks/>
              <a:stCxn id="6" idx="1"/>
            </p:cNvCxnSpPr>
            <p:nvPr/>
          </p:nvCxnSpPr>
          <p:spPr>
            <a:xfrm flipH="1">
              <a:off x="3814408" y="1534374"/>
              <a:ext cx="366965" cy="0"/>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166E6D8-6C0D-3C4A-8FE0-9B7CD0AA6016}"/>
                </a:ext>
              </a:extLst>
            </p:cNvPr>
            <p:cNvCxnSpPr>
              <a:cxnSpLocks/>
              <a:stCxn id="112" idx="1"/>
              <a:endCxn id="100" idx="3"/>
            </p:cNvCxnSpPr>
            <p:nvPr/>
          </p:nvCxnSpPr>
          <p:spPr>
            <a:xfrm flipH="1">
              <a:off x="3814408" y="2704002"/>
              <a:ext cx="366966" cy="844168"/>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D8EEF72-9932-0A4F-A602-DFC049399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293" y="904104"/>
              <a:ext cx="2623076" cy="5684886"/>
            </a:xfrm>
            <a:prstGeom prst="rect">
              <a:avLst/>
            </a:prstGeom>
            <a:effectLst>
              <a:outerShdw blurRad="50800" dist="38100" dir="5400000" algn="t" rotWithShape="0">
                <a:prstClr val="black">
                  <a:alpha val="40000"/>
                </a:prstClr>
              </a:outerShdw>
            </a:effectLst>
          </p:spPr>
        </p:pic>
        <p:sp>
          <p:nvSpPr>
            <p:cNvPr id="6" name="Rounded Rectangle 5">
              <a:extLst>
                <a:ext uri="{FF2B5EF4-FFF2-40B4-BE49-F238E27FC236}">
                  <a16:creationId xmlns:a16="http://schemas.microsoft.com/office/drawing/2014/main" id="{C22DBFDC-4F2C-7E49-90A4-17710CAB4399}"/>
                </a:ext>
              </a:extLst>
            </p:cNvPr>
            <p:cNvSpPr/>
            <p:nvPr/>
          </p:nvSpPr>
          <p:spPr>
            <a:xfrm>
              <a:off x="4181373" y="1195183"/>
              <a:ext cx="2538916" cy="67838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63" name="Rounded Rectangle 62">
              <a:extLst>
                <a:ext uri="{FF2B5EF4-FFF2-40B4-BE49-F238E27FC236}">
                  <a16:creationId xmlns:a16="http://schemas.microsoft.com/office/drawing/2014/main" id="{F0231638-A1A4-DE4E-9DB4-EC076491D01E}"/>
                </a:ext>
              </a:extLst>
            </p:cNvPr>
            <p:cNvSpPr/>
            <p:nvPr/>
          </p:nvSpPr>
          <p:spPr>
            <a:xfrm>
              <a:off x="4181373" y="1918432"/>
              <a:ext cx="2538916" cy="22169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82" name="Rounded Rectangle 81">
              <a:extLst>
                <a:ext uri="{FF2B5EF4-FFF2-40B4-BE49-F238E27FC236}">
                  <a16:creationId xmlns:a16="http://schemas.microsoft.com/office/drawing/2014/main" id="{3B2AE80D-5BBF-A048-82A1-C198E9DD42F9}"/>
                </a:ext>
              </a:extLst>
            </p:cNvPr>
            <p:cNvSpPr/>
            <p:nvPr/>
          </p:nvSpPr>
          <p:spPr>
            <a:xfrm>
              <a:off x="5205039" y="2321561"/>
              <a:ext cx="491583" cy="48818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112" name="Rounded Rectangle 111">
              <a:extLst>
                <a:ext uri="{FF2B5EF4-FFF2-40B4-BE49-F238E27FC236}">
                  <a16:creationId xmlns:a16="http://schemas.microsoft.com/office/drawing/2014/main" id="{40150D49-D3EC-8547-86E7-0A88C2CE5EF9}"/>
                </a:ext>
              </a:extLst>
            </p:cNvPr>
            <p:cNvSpPr/>
            <p:nvPr/>
          </p:nvSpPr>
          <p:spPr>
            <a:xfrm>
              <a:off x="4181374" y="2319851"/>
              <a:ext cx="987234" cy="768302"/>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116" name="Rounded Rectangle 115">
              <a:extLst>
                <a:ext uri="{FF2B5EF4-FFF2-40B4-BE49-F238E27FC236}">
                  <a16:creationId xmlns:a16="http://schemas.microsoft.com/office/drawing/2014/main" id="{2CC60DAA-56D4-C54A-8F14-AFB8B6FD2D13}"/>
                </a:ext>
              </a:extLst>
            </p:cNvPr>
            <p:cNvSpPr/>
            <p:nvPr/>
          </p:nvSpPr>
          <p:spPr>
            <a:xfrm>
              <a:off x="4180088" y="5283676"/>
              <a:ext cx="1241211" cy="22169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117" name="Straight Arrow Connector 116">
              <a:extLst>
                <a:ext uri="{FF2B5EF4-FFF2-40B4-BE49-F238E27FC236}">
                  <a16:creationId xmlns:a16="http://schemas.microsoft.com/office/drawing/2014/main" id="{215A3D44-A2F8-0F42-8EA2-95B57423DE73}"/>
                </a:ext>
              </a:extLst>
            </p:cNvPr>
            <p:cNvCxnSpPr>
              <a:cxnSpLocks/>
              <a:stCxn id="116" idx="1"/>
              <a:endCxn id="98" idx="3"/>
            </p:cNvCxnSpPr>
            <p:nvPr/>
          </p:nvCxnSpPr>
          <p:spPr>
            <a:xfrm flipH="1" flipV="1">
              <a:off x="3814408" y="5231732"/>
              <a:ext cx="365680" cy="162790"/>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49A9540-2029-6C45-A719-AFF1D5D635F8}"/>
                </a:ext>
              </a:extLst>
            </p:cNvPr>
            <p:cNvGrpSpPr/>
            <p:nvPr/>
          </p:nvGrpSpPr>
          <p:grpSpPr>
            <a:xfrm>
              <a:off x="155003" y="2736382"/>
              <a:ext cx="3659405" cy="3862232"/>
              <a:chOff x="234096" y="2319851"/>
              <a:chExt cx="3659405" cy="3862232"/>
            </a:xfrm>
          </p:grpSpPr>
          <p:grpSp>
            <p:nvGrpSpPr>
              <p:cNvPr id="111" name="Group 110">
                <a:extLst>
                  <a:ext uri="{FF2B5EF4-FFF2-40B4-BE49-F238E27FC236}">
                    <a16:creationId xmlns:a16="http://schemas.microsoft.com/office/drawing/2014/main" id="{944A9E6B-D0C4-5349-B577-7136CCA725BA}"/>
                  </a:ext>
                </a:extLst>
              </p:cNvPr>
              <p:cNvGrpSpPr/>
              <p:nvPr/>
            </p:nvGrpSpPr>
            <p:grpSpPr>
              <a:xfrm>
                <a:off x="234096" y="2319851"/>
                <a:ext cx="3659405" cy="3313384"/>
                <a:chOff x="157245" y="2565651"/>
                <a:chExt cx="3659405" cy="3313384"/>
              </a:xfrm>
            </p:grpSpPr>
            <p:pic>
              <p:nvPicPr>
                <p:cNvPr id="98" name="Picture 97">
                  <a:extLst>
                    <a:ext uri="{FF2B5EF4-FFF2-40B4-BE49-F238E27FC236}">
                      <a16:creationId xmlns:a16="http://schemas.microsoft.com/office/drawing/2014/main" id="{05A87D52-4D9F-8442-988A-53D09F3F738B}"/>
                    </a:ext>
                  </a:extLst>
                </p:cNvPr>
                <p:cNvPicPr>
                  <a:picLocks noChangeAspect="1"/>
                </p:cNvPicPr>
                <p:nvPr/>
              </p:nvPicPr>
              <p:blipFill rotWithShape="1">
                <a:blip r:embed="rId6">
                  <a:extLst>
                    <a:ext uri="{28A0092B-C50C-407E-A947-70E740481C1C}">
                      <a14:useLocalDpi xmlns:a14="http://schemas.microsoft.com/office/drawing/2010/main" val="0"/>
                    </a:ext>
                  </a:extLst>
                </a:blip>
                <a:srcRect b="57054"/>
                <a:stretch/>
              </p:blipFill>
              <p:spPr>
                <a:xfrm>
                  <a:off x="2058845" y="4242966"/>
                  <a:ext cx="1757805" cy="1636069"/>
                </a:xfrm>
                <a:prstGeom prst="rect">
                  <a:avLst/>
                </a:prstGeom>
                <a:effectLst>
                  <a:outerShdw blurRad="50800" dist="38100" dir="8100000" algn="tr" rotWithShape="0">
                    <a:prstClr val="black">
                      <a:alpha val="40000"/>
                    </a:prstClr>
                  </a:outerShdw>
                </a:effectLst>
              </p:spPr>
            </p:pic>
            <p:pic>
              <p:nvPicPr>
                <p:cNvPr id="100" name="Picture 99">
                  <a:extLst>
                    <a:ext uri="{FF2B5EF4-FFF2-40B4-BE49-F238E27FC236}">
                      <a16:creationId xmlns:a16="http://schemas.microsoft.com/office/drawing/2014/main" id="{ECEFE299-8812-E940-AF77-1E1A035A9199}"/>
                    </a:ext>
                  </a:extLst>
                </p:cNvPr>
                <p:cNvPicPr>
                  <a:picLocks noChangeAspect="1"/>
                </p:cNvPicPr>
                <p:nvPr/>
              </p:nvPicPr>
              <p:blipFill rotWithShape="1">
                <a:blip r:embed="rId7">
                  <a:extLst>
                    <a:ext uri="{28A0092B-C50C-407E-A947-70E740481C1C}">
                      <a14:useLocalDpi xmlns:a14="http://schemas.microsoft.com/office/drawing/2010/main" val="0"/>
                    </a:ext>
                  </a:extLst>
                </a:blip>
                <a:srcRect b="58767"/>
                <a:stretch/>
              </p:blipFill>
              <p:spPr>
                <a:xfrm>
                  <a:off x="1999805" y="2565651"/>
                  <a:ext cx="1816845" cy="1623576"/>
                </a:xfrm>
                <a:prstGeom prst="rect">
                  <a:avLst/>
                </a:prstGeom>
                <a:effectLst>
                  <a:outerShdw blurRad="50800" dist="38100" dir="8100000" algn="tr" rotWithShape="0">
                    <a:prstClr val="black">
                      <a:alpha val="40000"/>
                    </a:prstClr>
                  </a:outerShdw>
                </a:effectLst>
              </p:spPr>
            </p:pic>
            <p:pic>
              <p:nvPicPr>
                <p:cNvPr id="104" name="Picture 103">
                  <a:extLst>
                    <a:ext uri="{FF2B5EF4-FFF2-40B4-BE49-F238E27FC236}">
                      <a16:creationId xmlns:a16="http://schemas.microsoft.com/office/drawing/2014/main" id="{671A74AF-5F47-4543-A474-8CEDBC34C94B}"/>
                    </a:ext>
                  </a:extLst>
                </p:cNvPr>
                <p:cNvPicPr>
                  <a:picLocks noChangeAspect="1"/>
                </p:cNvPicPr>
                <p:nvPr/>
              </p:nvPicPr>
              <p:blipFill rotWithShape="1">
                <a:blip r:embed="rId8">
                  <a:extLst>
                    <a:ext uri="{28A0092B-C50C-407E-A947-70E740481C1C}">
                      <a14:useLocalDpi xmlns:a14="http://schemas.microsoft.com/office/drawing/2010/main" val="0"/>
                    </a:ext>
                  </a:extLst>
                </a:blip>
                <a:srcRect t="59030"/>
                <a:stretch/>
              </p:blipFill>
              <p:spPr>
                <a:xfrm>
                  <a:off x="157245" y="4242966"/>
                  <a:ext cx="1842560" cy="1636069"/>
                </a:xfrm>
                <a:prstGeom prst="rect">
                  <a:avLst/>
                </a:prstGeom>
                <a:effectLst>
                  <a:outerShdw blurRad="50800" dist="38100" dir="8100000" algn="tr" rotWithShape="0">
                    <a:prstClr val="black">
                      <a:alpha val="40000"/>
                    </a:prstClr>
                  </a:outerShdw>
                </a:effectLst>
              </p:spPr>
            </p:pic>
            <p:pic>
              <p:nvPicPr>
                <p:cNvPr id="106" name="Picture 105">
                  <a:extLst>
                    <a:ext uri="{FF2B5EF4-FFF2-40B4-BE49-F238E27FC236}">
                      <a16:creationId xmlns:a16="http://schemas.microsoft.com/office/drawing/2014/main" id="{9F48409A-95AD-9A42-92D6-777560187859}"/>
                    </a:ext>
                  </a:extLst>
                </p:cNvPr>
                <p:cNvPicPr>
                  <a:picLocks noChangeAspect="1"/>
                </p:cNvPicPr>
                <p:nvPr/>
              </p:nvPicPr>
              <p:blipFill rotWithShape="1">
                <a:blip r:embed="rId9">
                  <a:extLst>
                    <a:ext uri="{28A0092B-C50C-407E-A947-70E740481C1C}">
                      <a14:useLocalDpi xmlns:a14="http://schemas.microsoft.com/office/drawing/2010/main" val="0"/>
                    </a:ext>
                  </a:extLst>
                </a:blip>
                <a:srcRect b="58178"/>
                <a:stretch/>
              </p:blipFill>
              <p:spPr>
                <a:xfrm>
                  <a:off x="159792" y="2565652"/>
                  <a:ext cx="1791267" cy="1623576"/>
                </a:xfrm>
                <a:prstGeom prst="rect">
                  <a:avLst/>
                </a:prstGeom>
                <a:effectLst>
                  <a:outerShdw blurRad="50800" dist="38100" dir="8100000" algn="tr" rotWithShape="0">
                    <a:prstClr val="black">
                      <a:alpha val="40000"/>
                    </a:prstClr>
                  </a:outerShdw>
                </a:effectLst>
              </p:spPr>
            </p:pic>
          </p:grpSp>
          <p:sp>
            <p:nvSpPr>
              <p:cNvPr id="121" name="Rounded Rectangle 120">
                <a:extLst>
                  <a:ext uri="{FF2B5EF4-FFF2-40B4-BE49-F238E27FC236}">
                    <a16:creationId xmlns:a16="http://schemas.microsoft.com/office/drawing/2014/main" id="{37C38FBE-1C08-B647-BA53-872B58655C6A}"/>
                  </a:ext>
                </a:extLst>
              </p:cNvPr>
              <p:cNvSpPr/>
              <p:nvPr/>
            </p:nvSpPr>
            <p:spPr>
              <a:xfrm>
                <a:off x="575363" y="5782381"/>
                <a:ext cx="3002586" cy="399702"/>
              </a:xfrm>
              <a:prstGeom prst="roundRect">
                <a:avLst>
                  <a:gd name="adj" fmla="val 7230"/>
                </a:avLst>
              </a:prstGeom>
              <a:solidFill>
                <a:srgbClr val="F40009">
                  <a:alpha val="70000"/>
                </a:srgbClr>
              </a:solidFill>
              <a:ln w="12700">
                <a:solidFill>
                  <a:srgbClr val="9F0007"/>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Platform Pricing</a:t>
                </a:r>
                <a:endParaRPr lang="en-CN" b="1" dirty="0">
                  <a:latin typeface="Times New Roman" panose="02020603050405020304" pitchFamily="18" charset="0"/>
                  <a:cs typeface="Times New Roman" panose="02020603050405020304" pitchFamily="18" charset="0"/>
                </a:endParaRPr>
              </a:p>
            </p:txBody>
          </p:sp>
        </p:grpSp>
        <p:cxnSp>
          <p:nvCxnSpPr>
            <p:cNvPr id="83" name="Straight Arrow Connector 82">
              <a:extLst>
                <a:ext uri="{FF2B5EF4-FFF2-40B4-BE49-F238E27FC236}">
                  <a16:creationId xmlns:a16="http://schemas.microsoft.com/office/drawing/2014/main" id="{D7EF57F5-B27D-FD4B-84F3-5D22AE7E462D}"/>
                </a:ext>
              </a:extLst>
            </p:cNvPr>
            <p:cNvCxnSpPr>
              <a:cxnSpLocks/>
              <a:stCxn id="82" idx="3"/>
              <a:endCxn id="79" idx="1"/>
            </p:cNvCxnSpPr>
            <p:nvPr/>
          </p:nvCxnSpPr>
          <p:spPr>
            <a:xfrm>
              <a:off x="5696622" y="2565652"/>
              <a:ext cx="1426473" cy="550670"/>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8015203F-A5C6-AA4F-85AD-9BA6A8A50F52}"/>
                </a:ext>
              </a:extLst>
            </p:cNvPr>
            <p:cNvPicPr>
              <a:picLocks noChangeAspect="1"/>
            </p:cNvPicPr>
            <p:nvPr/>
          </p:nvPicPr>
          <p:blipFill rotWithShape="1">
            <a:blip r:embed="rId10">
              <a:extLst>
                <a:ext uri="{28A0092B-C50C-407E-A947-70E740481C1C}">
                  <a14:useLocalDpi xmlns:a14="http://schemas.microsoft.com/office/drawing/2010/main" val="0"/>
                </a:ext>
              </a:extLst>
            </a:blip>
            <a:srcRect t="6495" b="76630"/>
            <a:stretch/>
          </p:blipFill>
          <p:spPr>
            <a:xfrm>
              <a:off x="7087254" y="5114485"/>
              <a:ext cx="2137589" cy="781763"/>
            </a:xfrm>
            <a:prstGeom prst="rect">
              <a:avLst/>
            </a:prstGeom>
            <a:effectLst>
              <a:outerShdw blurRad="50800" dist="38100" dir="5400000" algn="t" rotWithShape="0">
                <a:prstClr val="black">
                  <a:alpha val="40000"/>
                </a:prstClr>
              </a:outerShdw>
            </a:effectLst>
          </p:spPr>
        </p:pic>
        <p:pic>
          <p:nvPicPr>
            <p:cNvPr id="129" name="Picture 128">
              <a:extLst>
                <a:ext uri="{FF2B5EF4-FFF2-40B4-BE49-F238E27FC236}">
                  <a16:creationId xmlns:a16="http://schemas.microsoft.com/office/drawing/2014/main" id="{055DDF40-4004-9942-A94C-0782478A4842}"/>
                </a:ext>
              </a:extLst>
            </p:cNvPr>
            <p:cNvPicPr>
              <a:picLocks noChangeAspect="1"/>
            </p:cNvPicPr>
            <p:nvPr/>
          </p:nvPicPr>
          <p:blipFill rotWithShape="1">
            <a:blip r:embed="rId11">
              <a:extLst>
                <a:ext uri="{28A0092B-C50C-407E-A947-70E740481C1C}">
                  <a14:useLocalDpi xmlns:a14="http://schemas.microsoft.com/office/drawing/2010/main" val="0"/>
                </a:ext>
              </a:extLst>
            </a:blip>
            <a:srcRect t="22374" b="42499"/>
            <a:stretch/>
          </p:blipFill>
          <p:spPr>
            <a:xfrm>
              <a:off x="9273262" y="5114485"/>
              <a:ext cx="1949449" cy="1484129"/>
            </a:xfrm>
            <a:prstGeom prst="rect">
              <a:avLst/>
            </a:prstGeom>
            <a:effectLst>
              <a:outerShdw blurRad="50800" dist="38100" dir="5400000" algn="t" rotWithShape="0">
                <a:prstClr val="black">
                  <a:alpha val="40000"/>
                </a:prstClr>
              </a:outerShdw>
            </a:effectLst>
          </p:spPr>
        </p:pic>
        <p:sp>
          <p:nvSpPr>
            <p:cNvPr id="132" name="Rounded Rectangle 131">
              <a:extLst>
                <a:ext uri="{FF2B5EF4-FFF2-40B4-BE49-F238E27FC236}">
                  <a16:creationId xmlns:a16="http://schemas.microsoft.com/office/drawing/2014/main" id="{92C52484-58E2-684C-95BC-B38E9243EC3D}"/>
                </a:ext>
              </a:extLst>
            </p:cNvPr>
            <p:cNvSpPr/>
            <p:nvPr/>
          </p:nvSpPr>
          <p:spPr>
            <a:xfrm>
              <a:off x="7087254" y="5974263"/>
              <a:ext cx="2137589" cy="606738"/>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Online</a:t>
              </a:r>
            </a:p>
            <a:p>
              <a:pPr algn="ctr"/>
              <a:r>
                <a:rPr lang="en-US" b="1" dirty="0">
                  <a:latin typeface="Times New Roman" panose="02020603050405020304" pitchFamily="18" charset="0"/>
                  <a:cs typeface="Times New Roman" panose="02020603050405020304" pitchFamily="18" charset="0"/>
                </a:rPr>
                <a:t>Reputation</a:t>
              </a:r>
              <a:endParaRPr lang="en-C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38840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CN" dirty="0"/>
              <a:t>Project</a:t>
            </a:r>
            <a:r>
              <a:rPr lang="zh-CN" altLang="en-US" dirty="0"/>
              <a:t> </a:t>
            </a:r>
            <a:r>
              <a:rPr lang="en-US" altLang="zh-CN" dirty="0">
                <a:solidFill>
                  <a:srgbClr val="F50008"/>
                </a:solidFill>
              </a:rPr>
              <a:t>Framework</a:t>
            </a:r>
            <a:endParaRPr lang="en-CN" dirty="0">
              <a:solidFill>
                <a:srgbClr val="F50008"/>
              </a:solidFill>
            </a:endParaRPr>
          </a:p>
        </p:txBody>
      </p:sp>
      <p:grpSp>
        <p:nvGrpSpPr>
          <p:cNvPr id="57" name="Group 56">
            <a:extLst>
              <a:ext uri="{FF2B5EF4-FFF2-40B4-BE49-F238E27FC236}">
                <a16:creationId xmlns:a16="http://schemas.microsoft.com/office/drawing/2014/main" id="{9A155D56-AF1A-B94E-9BC2-7C0589E586DA}"/>
              </a:ext>
            </a:extLst>
          </p:cNvPr>
          <p:cNvGrpSpPr/>
          <p:nvPr/>
        </p:nvGrpSpPr>
        <p:grpSpPr>
          <a:xfrm>
            <a:off x="453257" y="1105447"/>
            <a:ext cx="4604959" cy="5475554"/>
            <a:chOff x="327781" y="1211817"/>
            <a:chExt cx="4604959" cy="5475554"/>
          </a:xfrm>
        </p:grpSpPr>
        <p:sp>
          <p:nvSpPr>
            <p:cNvPr id="5" name="TextBox 4">
              <a:extLst>
                <a:ext uri="{FF2B5EF4-FFF2-40B4-BE49-F238E27FC236}">
                  <a16:creationId xmlns:a16="http://schemas.microsoft.com/office/drawing/2014/main" id="{4C3335FD-A4BE-474A-9217-8F1A7CAE5153}"/>
                </a:ext>
              </a:extLst>
            </p:cNvPr>
            <p:cNvSpPr txBox="1"/>
            <p:nvPr/>
          </p:nvSpPr>
          <p:spPr>
            <a:xfrm>
              <a:off x="327781" y="1211817"/>
              <a:ext cx="4604959" cy="707886"/>
            </a:xfrm>
            <a:prstGeom prst="rect">
              <a:avLst/>
            </a:prstGeom>
            <a:noFill/>
          </p:spPr>
          <p:txBody>
            <a:bodyPr wrap="square">
              <a:spAutoFit/>
            </a:bodyPr>
            <a:lstStyle/>
            <a:p>
              <a:pPr algn="ctr"/>
              <a:r>
                <a:rPr lang="en-CN" sz="2000" dirty="0">
                  <a:latin typeface="Times New Roman" panose="02020603050405020304" pitchFamily="18" charset="0"/>
                  <a:cs typeface="Times New Roman" panose="02020603050405020304" pitchFamily="18" charset="0"/>
                </a:rPr>
                <a:t>PDD </a:t>
              </a:r>
              <a:r>
                <a:rPr lang="en-CN" sz="2000" dirty="0">
                  <a:solidFill>
                    <a:srgbClr val="9F0007"/>
                  </a:solidFill>
                  <a:latin typeface="Times New Roman" panose="02020603050405020304" pitchFamily="18" charset="0"/>
                  <a:cs typeface="Times New Roman" panose="02020603050405020304" pitchFamily="18" charset="0"/>
                </a:rPr>
                <a:t>"</a:t>
              </a:r>
              <a:r>
                <a:rPr lang="en-CN" sz="2000" b="1" dirty="0">
                  <a:solidFill>
                    <a:srgbClr val="9F0007"/>
                  </a:solidFill>
                  <a:latin typeface="Times New Roman" panose="02020603050405020304" pitchFamily="18" charset="0"/>
                  <a:cs typeface="Times New Roman" panose="02020603050405020304" pitchFamily="18" charset="0"/>
                </a:rPr>
                <a:t>Goods Find People</a:t>
              </a:r>
              <a:r>
                <a:rPr lang="en-CN" sz="2000" dirty="0">
                  <a:solidFill>
                    <a:srgbClr val="9F0007"/>
                  </a:solidFill>
                  <a:latin typeface="Times New Roman" panose="02020603050405020304" pitchFamily="18" charset="0"/>
                  <a:cs typeface="Times New Roman" panose="02020603050405020304" pitchFamily="18" charset="0"/>
                </a:rPr>
                <a:t>"</a:t>
              </a:r>
            </a:p>
            <a:p>
              <a:pPr algn="ctr"/>
              <a:r>
                <a:rPr lang="en-CN" sz="2000" dirty="0">
                  <a:latin typeface="Times New Roman" panose="02020603050405020304" pitchFamily="18" charset="0"/>
                  <a:cs typeface="Times New Roman" panose="02020603050405020304" pitchFamily="18" charset="0"/>
                </a:rPr>
                <a:t>Team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a:t>
              </a:r>
              <a:r>
                <a:rPr lang="en-CN" sz="2000" dirty="0">
                  <a:latin typeface="Times New Roman" panose="02020603050405020304" pitchFamily="18" charset="0"/>
                  <a:cs typeface="Times New Roman" panose="02020603050405020304" pitchFamily="18" charset="0"/>
                </a:rPr>
                <a:t> Low Price Logic</a:t>
              </a:r>
            </a:p>
          </p:txBody>
        </p:sp>
        <p:grpSp>
          <p:nvGrpSpPr>
            <p:cNvPr id="56" name="Group 55">
              <a:extLst>
                <a:ext uri="{FF2B5EF4-FFF2-40B4-BE49-F238E27FC236}">
                  <a16:creationId xmlns:a16="http://schemas.microsoft.com/office/drawing/2014/main" id="{CE667672-13D6-6449-9014-178A80872FED}"/>
                </a:ext>
              </a:extLst>
            </p:cNvPr>
            <p:cNvGrpSpPr/>
            <p:nvPr/>
          </p:nvGrpSpPr>
          <p:grpSpPr>
            <a:xfrm>
              <a:off x="327781" y="2070046"/>
              <a:ext cx="4604959" cy="4617325"/>
              <a:chOff x="327781" y="1943900"/>
              <a:chExt cx="4604959" cy="4617325"/>
            </a:xfrm>
          </p:grpSpPr>
          <p:sp>
            <p:nvSpPr>
              <p:cNvPr id="7" name="Rounded Rectangle 6">
                <a:extLst>
                  <a:ext uri="{FF2B5EF4-FFF2-40B4-BE49-F238E27FC236}">
                    <a16:creationId xmlns:a16="http://schemas.microsoft.com/office/drawing/2014/main" id="{B338CFE6-EAB8-0044-A12C-A4D4AB413CEA}"/>
                  </a:ext>
                </a:extLst>
              </p:cNvPr>
              <p:cNvSpPr/>
              <p:nvPr/>
            </p:nvSpPr>
            <p:spPr>
              <a:xfrm>
                <a:off x="327781" y="2583378"/>
                <a:ext cx="495179" cy="326878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User</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sp>
            <p:nvSpPr>
              <p:cNvPr id="8" name="Rounded Rectangle 7">
                <a:extLst>
                  <a:ext uri="{FF2B5EF4-FFF2-40B4-BE49-F238E27FC236}">
                    <a16:creationId xmlns:a16="http://schemas.microsoft.com/office/drawing/2014/main" id="{88D3F400-7EEF-A64D-A3BA-A809B6503A27}"/>
                  </a:ext>
                </a:extLst>
              </p:cNvPr>
              <p:cNvSpPr/>
              <p:nvPr/>
            </p:nvSpPr>
            <p:spPr>
              <a:xfrm>
                <a:off x="1417441" y="2583378"/>
                <a:ext cx="788549" cy="150856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Initial</a:t>
                </a:r>
                <a:endPar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endParaRPr>
              </a:p>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Group Buying</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sp>
            <p:nvSpPr>
              <p:cNvPr id="9" name="Rounded Rectangle 8">
                <a:extLst>
                  <a:ext uri="{FF2B5EF4-FFF2-40B4-BE49-F238E27FC236}">
                    <a16:creationId xmlns:a16="http://schemas.microsoft.com/office/drawing/2014/main" id="{5B34284E-CD41-BA4B-AC0E-4D6307E7701A}"/>
                  </a:ext>
                </a:extLst>
              </p:cNvPr>
              <p:cNvSpPr/>
              <p:nvPr/>
            </p:nvSpPr>
            <p:spPr>
              <a:xfrm>
                <a:off x="1417441" y="4343598"/>
                <a:ext cx="788549" cy="150856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Join</a:t>
                </a:r>
                <a:endPar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endParaRPr>
              </a:p>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Group Buying</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646683E5-DEA6-C149-888A-B70D5512D150}"/>
                  </a:ext>
                </a:extLst>
              </p:cNvPr>
              <p:cNvCxnSpPr>
                <a:cxnSpLocks/>
                <a:endCxn id="8" idx="1"/>
              </p:cNvCxnSpPr>
              <p:nvPr/>
            </p:nvCxnSpPr>
            <p:spPr>
              <a:xfrm>
                <a:off x="822960" y="3337659"/>
                <a:ext cx="594481" cy="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887DF4-60A2-FA41-BA07-E2D02D80F681}"/>
                  </a:ext>
                </a:extLst>
              </p:cNvPr>
              <p:cNvCxnSpPr>
                <a:cxnSpLocks/>
                <a:endCxn id="9" idx="1"/>
              </p:cNvCxnSpPr>
              <p:nvPr/>
            </p:nvCxnSpPr>
            <p:spPr>
              <a:xfrm>
                <a:off x="822960" y="5097879"/>
                <a:ext cx="594481" cy="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11AC9A93-FAB7-1D40-B48E-36EFD21E74C1}"/>
                  </a:ext>
                </a:extLst>
              </p:cNvPr>
              <p:cNvSpPr/>
              <p:nvPr/>
            </p:nvSpPr>
            <p:spPr>
              <a:xfrm>
                <a:off x="920175" y="3463488"/>
                <a:ext cx="400050" cy="1508562"/>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Social Fission</a:t>
                </a:r>
                <a:endParaRPr lang="zh-CN" altLang="en-US" sz="1800"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5423329A-6C05-1F4F-BD08-4F31C4F87C1B}"/>
                  </a:ext>
                </a:extLst>
              </p:cNvPr>
              <p:cNvCxnSpPr>
                <a:cxnSpLocks/>
                <a:stCxn id="8" idx="2"/>
                <a:endCxn id="9" idx="0"/>
              </p:cNvCxnSpPr>
              <p:nvPr/>
            </p:nvCxnSpPr>
            <p:spPr>
              <a:xfrm>
                <a:off x="1811716" y="4091940"/>
                <a:ext cx="0" cy="251658"/>
              </a:xfrm>
              <a:prstGeom prst="straightConnector1">
                <a:avLst/>
              </a:prstGeom>
              <a:ln w="19050">
                <a:solidFill>
                  <a:schemeClr val="accent2">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FD2232D0-12AA-9E4C-968F-647F7B3CBC03}"/>
                  </a:ext>
                </a:extLst>
              </p:cNvPr>
              <p:cNvCxnSpPr>
                <a:cxnSpLocks/>
                <a:stCxn id="8" idx="3"/>
                <a:endCxn id="25" idx="1"/>
              </p:cNvCxnSpPr>
              <p:nvPr/>
            </p:nvCxnSpPr>
            <p:spPr>
              <a:xfrm>
                <a:off x="2205990" y="3337659"/>
                <a:ext cx="941539" cy="880110"/>
              </a:xfrm>
              <a:prstGeom prst="bentConnector3">
                <a:avLst>
                  <a:gd name="adj1" fmla="val 1274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A19772E-A5D0-AD48-89A6-C8E94D735E68}"/>
                  </a:ext>
                </a:extLst>
              </p:cNvPr>
              <p:cNvCxnSpPr>
                <a:cxnSpLocks/>
                <a:stCxn id="9" idx="3"/>
                <a:endCxn id="25" idx="1"/>
              </p:cNvCxnSpPr>
              <p:nvPr/>
            </p:nvCxnSpPr>
            <p:spPr>
              <a:xfrm flipV="1">
                <a:off x="2205990" y="4217769"/>
                <a:ext cx="941539" cy="880110"/>
              </a:xfrm>
              <a:prstGeom prst="bentConnector3">
                <a:avLst>
                  <a:gd name="adj1" fmla="val 12942"/>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FF327F91-F649-B641-9745-20D09D90CC52}"/>
                  </a:ext>
                </a:extLst>
              </p:cNvPr>
              <p:cNvSpPr/>
              <p:nvPr/>
            </p:nvSpPr>
            <p:spPr>
              <a:xfrm>
                <a:off x="3147529" y="2583378"/>
                <a:ext cx="495179" cy="326878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roup Buying </a:t>
                </a: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F</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ormation</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sp>
            <p:nvSpPr>
              <p:cNvPr id="33" name="Rounded Rectangle 32">
                <a:extLst>
                  <a:ext uri="{FF2B5EF4-FFF2-40B4-BE49-F238E27FC236}">
                    <a16:creationId xmlns:a16="http://schemas.microsoft.com/office/drawing/2014/main" id="{6048C86E-FDD9-AA47-B163-A35F1015FF9C}"/>
                  </a:ext>
                </a:extLst>
              </p:cNvPr>
              <p:cNvSpPr/>
              <p:nvPr/>
            </p:nvSpPr>
            <p:spPr>
              <a:xfrm rot="5400000">
                <a:off x="2495566" y="3151299"/>
                <a:ext cx="509073" cy="726446"/>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Aggregated </a:t>
                </a:r>
              </a:p>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Demand​​</a:t>
                </a:r>
                <a:endParaRPr lang="zh-CN" altLang="en-US" sz="1000"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sp>
            <p:nvSpPr>
              <p:cNvPr id="34" name="Rounded Rectangle 33">
                <a:extLst>
                  <a:ext uri="{FF2B5EF4-FFF2-40B4-BE49-F238E27FC236}">
                    <a16:creationId xmlns:a16="http://schemas.microsoft.com/office/drawing/2014/main" id="{582EA759-D0FD-BB41-A838-66B324EF08BF}"/>
                  </a:ext>
                </a:extLst>
              </p:cNvPr>
              <p:cNvSpPr/>
              <p:nvPr/>
            </p:nvSpPr>
            <p:spPr>
              <a:xfrm>
                <a:off x="4437561" y="2583378"/>
                <a:ext cx="495179" cy="326878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roup Buying </a:t>
                </a: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F</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ormation</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F7505B19-4E11-0E44-8468-E125A562B84B}"/>
                  </a:ext>
                </a:extLst>
              </p:cNvPr>
              <p:cNvCxnSpPr>
                <a:cxnSpLocks/>
                <a:stCxn id="25" idx="3"/>
                <a:endCxn id="34" idx="1"/>
              </p:cNvCxnSpPr>
              <p:nvPr/>
            </p:nvCxnSpPr>
            <p:spPr>
              <a:xfrm>
                <a:off x="3642708" y="4217769"/>
                <a:ext cx="794853" cy="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4CF2F1CB-BA44-A042-B7C4-212F82A0B85B}"/>
                  </a:ext>
                </a:extLst>
              </p:cNvPr>
              <p:cNvSpPr/>
              <p:nvPr/>
            </p:nvSpPr>
            <p:spPr>
              <a:xfrm rot="5400000">
                <a:off x="3525994" y="3151299"/>
                <a:ext cx="1017089" cy="726446"/>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Small Profits </a:t>
                </a:r>
              </a:p>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but </a:t>
                </a:r>
              </a:p>
              <a:p>
                <a:pPr algn="ctr"/>
                <a:r>
                  <a:rPr lang="en-US" sz="1000" b="1" dirty="0">
                    <a:solidFill>
                      <a:schemeClr val="tx1"/>
                    </a:solidFill>
                    <a:latin typeface="Times New Roman" panose="02020603050405020304" pitchFamily="18" charset="0"/>
                    <a:ea typeface="PingFang SC" panose="020B0400000000000000" pitchFamily="34" charset="-122"/>
                    <a:cs typeface="Times New Roman" panose="02020603050405020304" pitchFamily="18" charset="0"/>
                  </a:rPr>
                  <a:t>Q</a:t>
                </a: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uick </a:t>
                </a:r>
                <a:r>
                  <a:rPr lang="en-US" sz="1000" b="1" dirty="0">
                    <a:solidFill>
                      <a:schemeClr val="tx1"/>
                    </a:solidFill>
                    <a:latin typeface="Times New Roman" panose="02020603050405020304" pitchFamily="18" charset="0"/>
                    <a:ea typeface="PingFang SC" panose="020B0400000000000000" pitchFamily="34" charset="-122"/>
                    <a:cs typeface="Times New Roman" panose="02020603050405020304" pitchFamily="18" charset="0"/>
                  </a:rPr>
                  <a:t>T</a:t>
                </a: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urnover​​</a:t>
                </a:r>
                <a:endParaRPr lang="zh-CN" altLang="en-US" sz="1000"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46" name="Elbow Connector 45">
                <a:extLst>
                  <a:ext uri="{FF2B5EF4-FFF2-40B4-BE49-F238E27FC236}">
                    <a16:creationId xmlns:a16="http://schemas.microsoft.com/office/drawing/2014/main" id="{D063AF14-622D-8E44-A575-CADF8D6CA53D}"/>
                  </a:ext>
                </a:extLst>
              </p:cNvPr>
              <p:cNvCxnSpPr>
                <a:cxnSpLocks/>
                <a:stCxn id="34" idx="2"/>
                <a:endCxn id="7" idx="2"/>
              </p:cNvCxnSpPr>
              <p:nvPr/>
            </p:nvCxnSpPr>
            <p:spPr>
              <a:xfrm rot="5400000">
                <a:off x="2630261" y="3797270"/>
                <a:ext cx="12700" cy="4109780"/>
              </a:xfrm>
              <a:prstGeom prst="bentConnector3">
                <a:avLst>
                  <a:gd name="adj1" fmla="val 2296551"/>
                </a:avLst>
              </a:prstGeom>
              <a:ln w="19050">
                <a:solidFill>
                  <a:schemeClr val="accent2">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92C9B99D-54C1-674D-B112-DA1E37A6BFDE}"/>
                  </a:ext>
                </a:extLst>
              </p:cNvPr>
              <p:cNvCxnSpPr>
                <a:cxnSpLocks/>
                <a:stCxn id="25" idx="0"/>
                <a:endCxn id="7" idx="0"/>
              </p:cNvCxnSpPr>
              <p:nvPr/>
            </p:nvCxnSpPr>
            <p:spPr>
              <a:xfrm rot="16200000" flipV="1">
                <a:off x="1985245" y="1173504"/>
                <a:ext cx="12700" cy="2819748"/>
              </a:xfrm>
              <a:prstGeom prst="bentConnector3">
                <a:avLst>
                  <a:gd name="adj1" fmla="val 1800000"/>
                </a:avLst>
              </a:prstGeom>
              <a:ln w="19050">
                <a:solidFill>
                  <a:schemeClr val="accent2">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ED3EF413-D653-F14D-9E68-00C571746713}"/>
                  </a:ext>
                </a:extLst>
              </p:cNvPr>
              <p:cNvSpPr/>
              <p:nvPr/>
            </p:nvSpPr>
            <p:spPr>
              <a:xfrm rot="5400000">
                <a:off x="2494196" y="4938771"/>
                <a:ext cx="365125" cy="2879784"/>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0"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a:t>
                </a:r>
                <a:r>
                  <a:rPr lang="en-US"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​Third-Party Logistics</a:t>
                </a:r>
                <a:endParaRPr lang="zh-CN" altLang="en-US"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sp>
            <p:nvSpPr>
              <p:cNvPr id="54" name="Rounded Rectangle 53">
                <a:extLst>
                  <a:ext uri="{FF2B5EF4-FFF2-40B4-BE49-F238E27FC236}">
                    <a16:creationId xmlns:a16="http://schemas.microsoft.com/office/drawing/2014/main" id="{44CA9083-8261-D74D-ADDA-BF24E74B3E77}"/>
                  </a:ext>
                </a:extLst>
              </p:cNvPr>
              <p:cNvSpPr/>
              <p:nvPr/>
            </p:nvSpPr>
            <p:spPr>
              <a:xfrm rot="5400000">
                <a:off x="1785605" y="1012785"/>
                <a:ext cx="365125" cy="2227355"/>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tx1"/>
                    </a:solidFill>
                    <a:latin typeface="Times New Roman" panose="02020603050405020304" pitchFamily="18" charset="0"/>
                    <a:ea typeface="阿里妈妈数黑体" pitchFamily="2" charset="-122"/>
                    <a:cs typeface="Times New Roman" panose="02020603050405020304" pitchFamily="18" charset="0"/>
                  </a:rPr>
                  <a:t>WeChat</a:t>
                </a:r>
                <a:r>
                  <a:rPr lang="zh-CN" altLang="en-US" b="1" dirty="0">
                    <a:solidFill>
                      <a:schemeClr val="tx1"/>
                    </a:solidFill>
                    <a:latin typeface="Times New Roman" panose="02020603050405020304" pitchFamily="18" charset="0"/>
                    <a:ea typeface="阿里妈妈数黑体"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阿里妈妈数黑体" pitchFamily="2" charset="-122"/>
                    <a:cs typeface="Times New Roman" panose="02020603050405020304" pitchFamily="18" charset="0"/>
                  </a:rPr>
                  <a:t>Traffic</a:t>
                </a:r>
                <a:endParaRPr lang="zh-CN" altLang="en-US" b="1"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grpSp>
      </p:grpSp>
      <p:sp>
        <p:nvSpPr>
          <p:cNvPr id="58" name="Slide Number Placeholder 1">
            <a:extLst>
              <a:ext uri="{FF2B5EF4-FFF2-40B4-BE49-F238E27FC236}">
                <a16:creationId xmlns:a16="http://schemas.microsoft.com/office/drawing/2014/main" id="{53343BBC-EC8E-5740-817F-E929E3E87F64}"/>
              </a:ext>
            </a:extLst>
          </p:cNvPr>
          <p:cNvSpPr txBox="1">
            <a:spLocks/>
          </p:cNvSpPr>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pPr/>
              <a:t>7</a:t>
            </a:fld>
            <a:endParaRPr lang="zh-CN" altLang="en-US" dirty="0"/>
          </a:p>
        </p:txBody>
      </p:sp>
      <p:cxnSp>
        <p:nvCxnSpPr>
          <p:cNvPr id="60" name="Straight Connector 59">
            <a:extLst>
              <a:ext uri="{FF2B5EF4-FFF2-40B4-BE49-F238E27FC236}">
                <a16:creationId xmlns:a16="http://schemas.microsoft.com/office/drawing/2014/main" id="{1140C603-A46F-F54E-8B02-4ACC704300DA}"/>
              </a:ext>
            </a:extLst>
          </p:cNvPr>
          <p:cNvCxnSpPr>
            <a:cxnSpLocks/>
          </p:cNvCxnSpPr>
          <p:nvPr/>
        </p:nvCxnSpPr>
        <p:spPr>
          <a:xfrm>
            <a:off x="5707117" y="699232"/>
            <a:ext cx="0" cy="6048703"/>
          </a:xfrm>
          <a:prstGeom prst="line">
            <a:avLst/>
          </a:prstGeom>
          <a:ln w="19050">
            <a:solidFill>
              <a:srgbClr val="D20000"/>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16FB52FF-11B5-7043-91E5-02E8F4C405EE}"/>
              </a:ext>
            </a:extLst>
          </p:cNvPr>
          <p:cNvGrpSpPr/>
          <p:nvPr/>
        </p:nvGrpSpPr>
        <p:grpSpPr>
          <a:xfrm>
            <a:off x="6331994" y="1089203"/>
            <a:ext cx="5152809" cy="5399263"/>
            <a:chOff x="6356018" y="931425"/>
            <a:chExt cx="5152809" cy="5399263"/>
          </a:xfrm>
        </p:grpSpPr>
        <p:sp>
          <p:nvSpPr>
            <p:cNvPr id="62" name="Rectangle 61">
              <a:extLst>
                <a:ext uri="{FF2B5EF4-FFF2-40B4-BE49-F238E27FC236}">
                  <a16:creationId xmlns:a16="http://schemas.microsoft.com/office/drawing/2014/main" id="{8851CD52-0A44-A44E-9F61-C663271951D1}"/>
                </a:ext>
              </a:extLst>
            </p:cNvPr>
            <p:cNvSpPr/>
            <p:nvPr/>
          </p:nvSpPr>
          <p:spPr>
            <a:xfrm>
              <a:off x="6356019" y="931425"/>
              <a:ext cx="5152808" cy="861848"/>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dirty="0">
                  <a:solidFill>
                    <a:schemeClr val="tx1"/>
                  </a:solidFill>
                  <a:latin typeface="Times New Roman" panose="02020603050405020304" pitchFamily="18" charset="0"/>
                  <a:cs typeface="Times New Roman" panose="02020603050405020304" pitchFamily="18" charset="0"/>
                </a:rPr>
                <a:t>PDD Introduction</a:t>
              </a:r>
            </a:p>
            <a:p>
              <a:pPr algn="ctr"/>
              <a:r>
                <a:rPr lang="en-CN" sz="1600" b="1" i="1" dirty="0">
                  <a:solidFill>
                    <a:srgbClr val="F40009"/>
                  </a:solidFill>
                  <a:latin typeface="Times New Roman" panose="02020603050405020304" pitchFamily="18" charset="0"/>
                  <a:cs typeface="Times New Roman" panose="02020603050405020304" pitchFamily="18" charset="0"/>
                </a:rPr>
                <a:t>Why PDD Take Off ?</a:t>
              </a:r>
            </a:p>
          </p:txBody>
        </p:sp>
        <p:grpSp>
          <p:nvGrpSpPr>
            <p:cNvPr id="71" name="Group 70">
              <a:extLst>
                <a:ext uri="{FF2B5EF4-FFF2-40B4-BE49-F238E27FC236}">
                  <a16:creationId xmlns:a16="http://schemas.microsoft.com/office/drawing/2014/main" id="{D5C8FB46-927E-894A-996F-3BBF2FBB756A}"/>
                </a:ext>
              </a:extLst>
            </p:cNvPr>
            <p:cNvGrpSpPr/>
            <p:nvPr/>
          </p:nvGrpSpPr>
          <p:grpSpPr>
            <a:xfrm>
              <a:off x="6356018" y="2074239"/>
              <a:ext cx="5152809" cy="1930311"/>
              <a:chOff x="6356018" y="1990048"/>
              <a:chExt cx="5152809" cy="1930311"/>
            </a:xfrm>
          </p:grpSpPr>
          <p:sp>
            <p:nvSpPr>
              <p:cNvPr id="64" name="Rounded Rectangle 63">
                <a:extLst>
                  <a:ext uri="{FF2B5EF4-FFF2-40B4-BE49-F238E27FC236}">
                    <a16:creationId xmlns:a16="http://schemas.microsoft.com/office/drawing/2014/main" id="{6B0CA719-EB42-CD4C-8765-1D479F073C4B}"/>
                  </a:ext>
                </a:extLst>
              </p:cNvPr>
              <p:cNvSpPr/>
              <p:nvPr/>
            </p:nvSpPr>
            <p:spPr>
              <a:xfrm>
                <a:off x="9074390" y="2609504"/>
                <a:ext cx="2204879" cy="606738"/>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Recommendation </a:t>
                </a:r>
              </a:p>
              <a:p>
                <a:pPr algn="ctr"/>
                <a:r>
                  <a:rPr lang="en-US" dirty="0">
                    <a:latin typeface="Times New Roman" panose="02020603050405020304" pitchFamily="18" charset="0"/>
                    <a:cs typeface="Times New Roman" panose="02020603050405020304" pitchFamily="18" charset="0"/>
                  </a:rPr>
                  <a:t>System</a:t>
                </a:r>
                <a:endParaRPr lang="en-CN" dirty="0">
                  <a:latin typeface="Times New Roman" panose="02020603050405020304" pitchFamily="18" charset="0"/>
                  <a:cs typeface="Times New Roman" panose="02020603050405020304" pitchFamily="18" charset="0"/>
                </a:endParaRPr>
              </a:p>
            </p:txBody>
          </p:sp>
          <p:sp>
            <p:nvSpPr>
              <p:cNvPr id="65" name="Rounded Rectangle 64">
                <a:extLst>
                  <a:ext uri="{FF2B5EF4-FFF2-40B4-BE49-F238E27FC236}">
                    <a16:creationId xmlns:a16="http://schemas.microsoft.com/office/drawing/2014/main" id="{9627785C-07C9-2B4D-A90D-46B1FE9C368D}"/>
                  </a:ext>
                </a:extLst>
              </p:cNvPr>
              <p:cNvSpPr/>
              <p:nvPr/>
            </p:nvSpPr>
            <p:spPr>
              <a:xfrm>
                <a:off x="6718388" y="2128950"/>
                <a:ext cx="2204894" cy="399702"/>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Network Effect</a:t>
                </a:r>
                <a:endParaRPr lang="en-CN" dirty="0">
                  <a:latin typeface="Times New Roman" panose="02020603050405020304" pitchFamily="18" charset="0"/>
                  <a:cs typeface="Times New Roman" panose="02020603050405020304" pitchFamily="18" charset="0"/>
                </a:endParaRPr>
              </a:p>
            </p:txBody>
          </p:sp>
          <p:sp>
            <p:nvSpPr>
              <p:cNvPr id="66" name="Rounded Rectangle 65">
                <a:extLst>
                  <a:ext uri="{FF2B5EF4-FFF2-40B4-BE49-F238E27FC236}">
                    <a16:creationId xmlns:a16="http://schemas.microsoft.com/office/drawing/2014/main" id="{55A37619-13B3-6C43-8694-C63CA1DD94B5}"/>
                  </a:ext>
                </a:extLst>
              </p:cNvPr>
              <p:cNvSpPr/>
              <p:nvPr/>
            </p:nvSpPr>
            <p:spPr>
              <a:xfrm>
                <a:off x="9074390" y="2128950"/>
                <a:ext cx="2204894" cy="399702"/>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Platform Pricing</a:t>
                </a:r>
                <a:endParaRPr lang="en-CN" dirty="0">
                  <a:latin typeface="Times New Roman" panose="02020603050405020304" pitchFamily="18" charset="0"/>
                  <a:cs typeface="Times New Roman" panose="02020603050405020304" pitchFamily="18" charset="0"/>
                </a:endParaRPr>
              </a:p>
            </p:txBody>
          </p:sp>
          <p:sp>
            <p:nvSpPr>
              <p:cNvPr id="67" name="Rounded Rectangle 66">
                <a:extLst>
                  <a:ext uri="{FF2B5EF4-FFF2-40B4-BE49-F238E27FC236}">
                    <a16:creationId xmlns:a16="http://schemas.microsoft.com/office/drawing/2014/main" id="{08B7E30A-FBCC-2746-A30E-A43701A523B0}"/>
                  </a:ext>
                </a:extLst>
              </p:cNvPr>
              <p:cNvSpPr/>
              <p:nvPr/>
            </p:nvSpPr>
            <p:spPr>
              <a:xfrm>
                <a:off x="6718387" y="2609504"/>
                <a:ext cx="2204890" cy="606738"/>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Online</a:t>
                </a:r>
              </a:p>
              <a:p>
                <a:pPr algn="ctr"/>
                <a:r>
                  <a:rPr lang="en-US" dirty="0">
                    <a:latin typeface="Times New Roman" panose="02020603050405020304" pitchFamily="18" charset="0"/>
                    <a:cs typeface="Times New Roman" panose="02020603050405020304" pitchFamily="18" charset="0"/>
                  </a:rPr>
                  <a:t>Reputation</a:t>
                </a:r>
                <a:endParaRPr lang="en-CN" dirty="0">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92CC5BD8-69B2-D343-8E0A-024B0DAD86DF}"/>
                  </a:ext>
                </a:extLst>
              </p:cNvPr>
              <p:cNvSpPr/>
              <p:nvPr/>
            </p:nvSpPr>
            <p:spPr>
              <a:xfrm>
                <a:off x="6356018" y="1990048"/>
                <a:ext cx="5152809" cy="1930311"/>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800" b="1" dirty="0">
                    <a:solidFill>
                      <a:schemeClr val="tx1"/>
                    </a:solidFill>
                    <a:latin typeface="Times New Roman" panose="02020603050405020304" pitchFamily="18" charset="0"/>
                    <a:ea typeface="优设标题黑" panose="00000500000000000000" pitchFamily="2" charset="-122"/>
                    <a:cs typeface="Times New Roman" panose="02020603050405020304" pitchFamily="18" charset="0"/>
                  </a:rPr>
                  <a:t>Theoretical Analysis</a:t>
                </a:r>
              </a:p>
              <a:p>
                <a:pPr algn="ctr"/>
                <a:r>
                  <a:rPr lang="en-US" sz="1600" b="1" i="1" dirty="0">
                    <a:solidFill>
                      <a:srgbClr val="F40009"/>
                    </a:solidFill>
                    <a:latin typeface="Times New Roman" panose="02020603050405020304" pitchFamily="18" charset="0"/>
                    <a:cs typeface="Times New Roman" panose="02020603050405020304" pitchFamily="18" charset="0"/>
                  </a:rPr>
                  <a:t>How does PDD deal with the problem of fakes</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a:t>
                </a:r>
                <a:endParaRPr lang="en-CN" sz="1600" b="1" i="1" dirty="0">
                  <a:solidFill>
                    <a:srgbClr val="F40009"/>
                  </a:solidFill>
                  <a:latin typeface="Times New Roman" panose="02020603050405020304" pitchFamily="18" charset="0"/>
                  <a:cs typeface="Times New Roman" panose="02020603050405020304" pitchFamily="18" charset="0"/>
                </a:endParaRPr>
              </a:p>
            </p:txBody>
          </p:sp>
        </p:grpSp>
        <p:sp>
          <p:nvSpPr>
            <p:cNvPr id="69" name="Rectangle 68">
              <a:extLst>
                <a:ext uri="{FF2B5EF4-FFF2-40B4-BE49-F238E27FC236}">
                  <a16:creationId xmlns:a16="http://schemas.microsoft.com/office/drawing/2014/main" id="{FA08A470-E245-8F42-AD91-50C4D3BB22B9}"/>
                </a:ext>
              </a:extLst>
            </p:cNvPr>
            <p:cNvSpPr/>
            <p:nvPr/>
          </p:nvSpPr>
          <p:spPr>
            <a:xfrm>
              <a:off x="6356018" y="4285516"/>
              <a:ext cx="5152809" cy="8801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dirty="0">
                  <a:solidFill>
                    <a:schemeClr val="tx1"/>
                  </a:solidFill>
                  <a:latin typeface="Times New Roman" panose="02020603050405020304" pitchFamily="18" charset="0"/>
                  <a:cs typeface="Times New Roman" panose="02020603050405020304" pitchFamily="18" charset="0"/>
                </a:rPr>
                <a:t>Extension</a:t>
              </a:r>
            </a:p>
            <a:p>
              <a:pPr algn="ctr"/>
              <a:r>
                <a:rPr lang="en-US" sz="1600" b="1" i="1" dirty="0">
                  <a:solidFill>
                    <a:srgbClr val="F40009"/>
                  </a:solidFill>
                  <a:latin typeface="Times New Roman" panose="02020603050405020304" pitchFamily="18" charset="0"/>
                  <a:cs typeface="Times New Roman" panose="02020603050405020304" pitchFamily="18" charset="0"/>
                </a:rPr>
                <a:t>Can PDD‘s path to success be replicated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a:t>
              </a:r>
            </a:p>
            <a:p>
              <a:pPr algn="ctr"/>
              <a:r>
                <a:rPr lang="en-US" sz="1600" b="1" i="1" dirty="0">
                  <a:solidFill>
                    <a:srgbClr val="F40009"/>
                  </a:solidFill>
                  <a:latin typeface="Times New Roman" panose="02020603050405020304" pitchFamily="18" charset="0"/>
                  <a:cs typeface="Times New Roman" panose="02020603050405020304" pitchFamily="18" charset="0"/>
                </a:rPr>
                <a:t>What is the future direction of PDD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a:t>
              </a:r>
              <a:endParaRPr lang="en-CN" sz="1600" b="1" i="1" dirty="0">
                <a:solidFill>
                  <a:srgbClr val="F40009"/>
                </a:solidFill>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2DBD60CF-DCBF-274B-8B57-D6BEBD59131A}"/>
                </a:ext>
              </a:extLst>
            </p:cNvPr>
            <p:cNvSpPr/>
            <p:nvPr/>
          </p:nvSpPr>
          <p:spPr>
            <a:xfrm>
              <a:off x="6356018" y="5450578"/>
              <a:ext cx="5152809" cy="8801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dirty="0">
                  <a:solidFill>
                    <a:schemeClr val="tx1"/>
                  </a:solidFill>
                  <a:latin typeface="Times New Roman" panose="02020603050405020304" pitchFamily="18" charset="0"/>
                  <a:cs typeface="Times New Roman" panose="02020603050405020304" pitchFamily="18" charset="0"/>
                </a:rPr>
                <a:t>Conclusion</a:t>
              </a:r>
              <a:endParaRPr lang="en-CN" sz="1600" b="1" i="1" dirty="0">
                <a:solidFill>
                  <a:srgbClr val="F40009"/>
                </a:solidFill>
                <a:latin typeface="Times New Roman" panose="02020603050405020304" pitchFamily="18" charset="0"/>
                <a:cs typeface="Times New Roman" panose="02020603050405020304" pitchFamily="18" charset="0"/>
              </a:endParaRPr>
            </a:p>
          </p:txBody>
        </p:sp>
        <p:cxnSp>
          <p:nvCxnSpPr>
            <p:cNvPr id="72" name="Straight Arrow Connector 71">
              <a:extLst>
                <a:ext uri="{FF2B5EF4-FFF2-40B4-BE49-F238E27FC236}">
                  <a16:creationId xmlns:a16="http://schemas.microsoft.com/office/drawing/2014/main" id="{BFE1EB10-A710-3442-BA84-64ED7A898DB7}"/>
                </a:ext>
              </a:extLst>
            </p:cNvPr>
            <p:cNvCxnSpPr>
              <a:cxnSpLocks/>
              <a:stCxn id="62" idx="2"/>
              <a:endCxn id="68" idx="0"/>
            </p:cNvCxnSpPr>
            <p:nvPr/>
          </p:nvCxnSpPr>
          <p:spPr>
            <a:xfrm>
              <a:off x="8932423" y="1793273"/>
              <a:ext cx="0" cy="280966"/>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098878-D0B9-004D-9980-BE7AD24D463E}"/>
                </a:ext>
              </a:extLst>
            </p:cNvPr>
            <p:cNvCxnSpPr>
              <a:cxnSpLocks/>
              <a:stCxn id="68" idx="2"/>
              <a:endCxn id="69" idx="0"/>
            </p:cNvCxnSpPr>
            <p:nvPr/>
          </p:nvCxnSpPr>
          <p:spPr>
            <a:xfrm>
              <a:off x="8932423" y="4004550"/>
              <a:ext cx="0" cy="280966"/>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357D11B-190C-934B-94DA-5C13A3F35C4C}"/>
                </a:ext>
              </a:extLst>
            </p:cNvPr>
            <p:cNvCxnSpPr>
              <a:cxnSpLocks/>
              <a:stCxn id="69" idx="2"/>
              <a:endCxn id="70" idx="0"/>
            </p:cNvCxnSpPr>
            <p:nvPr/>
          </p:nvCxnSpPr>
          <p:spPr>
            <a:xfrm>
              <a:off x="8932423" y="5165626"/>
              <a:ext cx="0" cy="284952"/>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550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79" name="文本框 76">
            <a:extLst>
              <a:ext uri="{FF2B5EF4-FFF2-40B4-BE49-F238E27FC236}">
                <a16:creationId xmlns:a16="http://schemas.microsoft.com/office/drawing/2014/main" id="{328252EB-D169-454B-B281-449C438A463A}"/>
              </a:ext>
            </a:extLst>
          </p:cNvPr>
          <p:cNvSpPr txBox="1"/>
          <p:nvPr/>
        </p:nvSpPr>
        <p:spPr>
          <a:xfrm>
            <a:off x="-225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80" name="文本框 74">
            <a:extLst>
              <a:ext uri="{FF2B5EF4-FFF2-40B4-BE49-F238E27FC236}">
                <a16:creationId xmlns:a16="http://schemas.microsoft.com/office/drawing/2014/main" id="{4117EFD9-70B5-7641-93D6-674B1B89C4F5}"/>
              </a:ext>
            </a:extLst>
          </p:cNvPr>
          <p:cNvSpPr txBox="1"/>
          <p:nvPr/>
        </p:nvSpPr>
        <p:spPr>
          <a:xfrm>
            <a:off x="94350" y="1265118"/>
            <a:ext cx="6459986" cy="2554545"/>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02</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Theoretical</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Analysis</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327345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3">
            <a:extLst>
              <a:ext uri="{FF2B5EF4-FFF2-40B4-BE49-F238E27FC236}">
                <a16:creationId xmlns:a16="http://schemas.microsoft.com/office/drawing/2014/main" id="{A500BA5D-C2A2-704D-A0D3-4719B8EACDFE}"/>
              </a:ext>
            </a:extLst>
          </p:cNvPr>
          <p:cNvSpPr/>
          <p:nvPr/>
        </p:nvSpPr>
        <p:spPr>
          <a:xfrm>
            <a:off x="-13338" y="5153892"/>
            <a:ext cx="12205338" cy="1704109"/>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2" name="Slide Number Placeholder 1">
            <a:extLst>
              <a:ext uri="{FF2B5EF4-FFF2-40B4-BE49-F238E27FC236}">
                <a16:creationId xmlns:a16="http://schemas.microsoft.com/office/drawing/2014/main" id="{92194518-58D3-8541-BA5F-51FCABD9D18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9</a:t>
            </a:fld>
            <a:endParaRPr lang="zh-CN" altLang="en-US" dirty="0"/>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a:xfrm>
            <a:off x="530940" y="170629"/>
            <a:ext cx="9873147" cy="488181"/>
          </a:xfrm>
        </p:spPr>
        <p:txBody>
          <a:bodyPr/>
          <a:lstStyle/>
          <a:p>
            <a:r>
              <a:rPr lang="en-US" altLang="zh-CN" dirty="0"/>
              <a:t>2</a:t>
            </a:r>
            <a:r>
              <a:rPr lang="en-CN" dirty="0"/>
              <a:t>.1.1 </a:t>
            </a:r>
            <a:r>
              <a:rPr lang="en-US" dirty="0"/>
              <a:t>Direct and Indirect </a:t>
            </a:r>
            <a:r>
              <a:rPr lang="en-US" dirty="0">
                <a:solidFill>
                  <a:srgbClr val="F40009"/>
                </a:solidFill>
              </a:rPr>
              <a:t>Network Effects Overview</a:t>
            </a:r>
          </a:p>
        </p:txBody>
      </p:sp>
      <p:sp>
        <p:nvSpPr>
          <p:cNvPr id="22" name="圆角矩形 30">
            <a:extLst>
              <a:ext uri="{FF2B5EF4-FFF2-40B4-BE49-F238E27FC236}">
                <a16:creationId xmlns:a16="http://schemas.microsoft.com/office/drawing/2014/main" id="{04FA2C3E-B76F-3142-BB0D-DFBB7CA2F6A7}"/>
              </a:ext>
            </a:extLst>
          </p:cNvPr>
          <p:cNvSpPr/>
          <p:nvPr/>
        </p:nvSpPr>
        <p:spPr>
          <a:xfrm>
            <a:off x="7770495" y="1179195"/>
            <a:ext cx="3578225" cy="4307840"/>
          </a:xfrm>
          <a:prstGeom prst="roundRect">
            <a:avLst>
              <a:gd name="adj" fmla="val 7731"/>
            </a:avLst>
          </a:prstGeom>
          <a:noFill/>
          <a:ln w="28575">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矩形: 圆角 7">
            <a:extLst>
              <a:ext uri="{FF2B5EF4-FFF2-40B4-BE49-F238E27FC236}">
                <a16:creationId xmlns:a16="http://schemas.microsoft.com/office/drawing/2014/main" id="{C5C2D205-A82D-1240-B1D0-9DACAB311AB0}"/>
              </a:ext>
            </a:extLst>
          </p:cNvPr>
          <p:cNvSpPr/>
          <p:nvPr/>
        </p:nvSpPr>
        <p:spPr>
          <a:xfrm>
            <a:off x="702945" y="1099820"/>
            <a:ext cx="10756900" cy="5591810"/>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attract flow</a:t>
            </a:r>
            <a:endParaRPr lang="zh-CN" altLang="en-US" dirty="0"/>
          </a:p>
        </p:txBody>
      </p:sp>
      <p:sp>
        <p:nvSpPr>
          <p:cNvPr id="33" name="圆角矩形 23">
            <a:extLst>
              <a:ext uri="{FF2B5EF4-FFF2-40B4-BE49-F238E27FC236}">
                <a16:creationId xmlns:a16="http://schemas.microsoft.com/office/drawing/2014/main" id="{4B5E2E8C-2360-0E4A-B129-9DA4A72F2542}"/>
              </a:ext>
            </a:extLst>
          </p:cNvPr>
          <p:cNvSpPr/>
          <p:nvPr/>
        </p:nvSpPr>
        <p:spPr>
          <a:xfrm>
            <a:off x="873125" y="1179830"/>
            <a:ext cx="10475595" cy="1824355"/>
          </a:xfrm>
          <a:prstGeom prst="roundRect">
            <a:avLst/>
          </a:prstGeom>
          <a:noFill/>
          <a:ln w="28575">
            <a:solidFill>
              <a:schemeClr val="tx1"/>
            </a:solidFill>
            <a:prstDash val="dash"/>
          </a:ln>
          <a:extLst>
            <a:ext uri="{909E8E84-426E-40DD-AFC4-6F175D3DCCD1}">
              <a14:hiddenFill xmlns:a14="http://schemas.microsoft.com/office/drawing/2010/main">
                <a:solidFill>
                  <a:schemeClr val="accent2">
                    <a:lumMod val="20000"/>
                    <a:lumOff val="80000"/>
                    <a:alpha val="22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文本框 4">
            <a:extLst>
              <a:ext uri="{FF2B5EF4-FFF2-40B4-BE49-F238E27FC236}">
                <a16:creationId xmlns:a16="http://schemas.microsoft.com/office/drawing/2014/main" id="{8143DB34-7B7F-7B44-BA36-AEB9EB7E5235}"/>
              </a:ext>
            </a:extLst>
          </p:cNvPr>
          <p:cNvSpPr txBox="1"/>
          <p:nvPr/>
        </p:nvSpPr>
        <p:spPr>
          <a:xfrm>
            <a:off x="1243330" y="1913255"/>
            <a:ext cx="1388110" cy="570230"/>
          </a:xfrm>
          <a:prstGeom prst="roundRect">
            <a:avLst/>
          </a:prstGeom>
          <a:noFill/>
          <a:ln>
            <a:solidFill>
              <a:srgbClr val="FF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Existing/seed users</a:t>
            </a:r>
          </a:p>
        </p:txBody>
      </p:sp>
      <p:cxnSp>
        <p:nvCxnSpPr>
          <p:cNvPr id="37" name="直接箭头连接符 6">
            <a:extLst>
              <a:ext uri="{FF2B5EF4-FFF2-40B4-BE49-F238E27FC236}">
                <a16:creationId xmlns:a16="http://schemas.microsoft.com/office/drawing/2014/main" id="{7E838DEE-FA8E-8D41-8F72-3DFA6E5476BE}"/>
              </a:ext>
            </a:extLst>
          </p:cNvPr>
          <p:cNvCxnSpPr/>
          <p:nvPr/>
        </p:nvCxnSpPr>
        <p:spPr>
          <a:xfrm flipV="1">
            <a:off x="2631440" y="1530350"/>
            <a:ext cx="1310005" cy="66802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8">
            <a:extLst>
              <a:ext uri="{FF2B5EF4-FFF2-40B4-BE49-F238E27FC236}">
                <a16:creationId xmlns:a16="http://schemas.microsoft.com/office/drawing/2014/main" id="{B87E34A6-DDD9-8B49-8ED7-9E1A1A11FA60}"/>
              </a:ext>
            </a:extLst>
          </p:cNvPr>
          <p:cNvCxnSpPr>
            <a:stCxn id="36" idx="3"/>
          </p:cNvCxnSpPr>
          <p:nvPr/>
        </p:nvCxnSpPr>
        <p:spPr>
          <a:xfrm>
            <a:off x="2631440" y="2198370"/>
            <a:ext cx="1310005" cy="57150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pic>
        <p:nvPicPr>
          <p:cNvPr id="39" name="图片 13">
            <a:extLst>
              <a:ext uri="{FF2B5EF4-FFF2-40B4-BE49-F238E27FC236}">
                <a16:creationId xmlns:a16="http://schemas.microsoft.com/office/drawing/2014/main" id="{2F072C5A-6C47-B244-94CD-D920DCC6ACF5}"/>
              </a:ext>
            </a:extLst>
          </p:cNvPr>
          <p:cNvPicPr>
            <a:picLocks noChangeAspect="1"/>
          </p:cNvPicPr>
          <p:nvPr/>
        </p:nvPicPr>
        <p:blipFill>
          <a:blip r:embed="rId3"/>
          <a:stretch>
            <a:fillRect/>
          </a:stretch>
        </p:blipFill>
        <p:spPr>
          <a:xfrm>
            <a:off x="5434330" y="1869440"/>
            <a:ext cx="585470" cy="560705"/>
          </a:xfrm>
          <a:prstGeom prst="rect">
            <a:avLst/>
          </a:prstGeom>
        </p:spPr>
      </p:pic>
      <p:sp>
        <p:nvSpPr>
          <p:cNvPr id="40" name="文本框 16">
            <a:extLst>
              <a:ext uri="{FF2B5EF4-FFF2-40B4-BE49-F238E27FC236}">
                <a16:creationId xmlns:a16="http://schemas.microsoft.com/office/drawing/2014/main" id="{460F74F1-2309-EE46-A1EC-DD94A4C5BDB9}"/>
              </a:ext>
            </a:extLst>
          </p:cNvPr>
          <p:cNvSpPr txBox="1"/>
          <p:nvPr/>
        </p:nvSpPr>
        <p:spPr>
          <a:xfrm>
            <a:off x="3941445" y="2609850"/>
            <a:ext cx="3356610" cy="32004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sz="1600" b="1" dirty="0">
                <a:solidFill>
                  <a:schemeClr val="tx1"/>
                </a:solidFill>
                <a:latin typeface="Times New Roman" panose="02020603050405020304" charset="0"/>
                <a:cs typeface="Times New Roman" panose="02020603050405020304" charset="0"/>
                <a:sym typeface="+mn-ea"/>
              </a:rPr>
              <a:t>Sinking market socialization is tight</a:t>
            </a:r>
          </a:p>
        </p:txBody>
      </p:sp>
      <p:sp>
        <p:nvSpPr>
          <p:cNvPr id="41" name="十字形 17">
            <a:extLst>
              <a:ext uri="{FF2B5EF4-FFF2-40B4-BE49-F238E27FC236}">
                <a16:creationId xmlns:a16="http://schemas.microsoft.com/office/drawing/2014/main" id="{0B69883C-97CE-2044-BDAD-78D0CB37DB85}"/>
              </a:ext>
            </a:extLst>
          </p:cNvPr>
          <p:cNvSpPr/>
          <p:nvPr/>
        </p:nvSpPr>
        <p:spPr>
          <a:xfrm>
            <a:off x="4747260" y="1919605"/>
            <a:ext cx="472440" cy="460375"/>
          </a:xfrm>
          <a:prstGeom prst="plus">
            <a:avLst>
              <a:gd name="adj" fmla="val 40551"/>
            </a:avLst>
          </a:prstGeom>
          <a:solidFill>
            <a:srgbClr val="F40009">
              <a:alpha val="23000"/>
            </a:srgbClr>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2" name="直接箭头连接符 18">
            <a:extLst>
              <a:ext uri="{FF2B5EF4-FFF2-40B4-BE49-F238E27FC236}">
                <a16:creationId xmlns:a16="http://schemas.microsoft.com/office/drawing/2014/main" id="{689DFA68-BCFB-1444-8225-E41D3D9DC019}"/>
              </a:ext>
            </a:extLst>
          </p:cNvPr>
          <p:cNvCxnSpPr>
            <a:stCxn id="65" idx="3"/>
            <a:endCxn id="44" idx="1"/>
          </p:cNvCxnSpPr>
          <p:nvPr/>
        </p:nvCxnSpPr>
        <p:spPr>
          <a:xfrm>
            <a:off x="7289800" y="1530350"/>
            <a:ext cx="2033270" cy="57531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43" name="直接箭头连接符 19">
            <a:extLst>
              <a:ext uri="{FF2B5EF4-FFF2-40B4-BE49-F238E27FC236}">
                <a16:creationId xmlns:a16="http://schemas.microsoft.com/office/drawing/2014/main" id="{6393E552-42CB-834D-9894-984A10322CB5}"/>
              </a:ext>
            </a:extLst>
          </p:cNvPr>
          <p:cNvCxnSpPr>
            <a:stCxn id="40" idx="3"/>
            <a:endCxn id="44" idx="1"/>
          </p:cNvCxnSpPr>
          <p:nvPr/>
        </p:nvCxnSpPr>
        <p:spPr>
          <a:xfrm flipV="1">
            <a:off x="7298055" y="2105660"/>
            <a:ext cx="2025015" cy="66421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44" name="文本框 21">
            <a:extLst>
              <a:ext uri="{FF2B5EF4-FFF2-40B4-BE49-F238E27FC236}">
                <a16:creationId xmlns:a16="http://schemas.microsoft.com/office/drawing/2014/main" id="{A9489BBA-910A-3F4D-AA70-FD4589BD64E1}"/>
              </a:ext>
            </a:extLst>
          </p:cNvPr>
          <p:cNvSpPr txBox="1"/>
          <p:nvPr/>
        </p:nvSpPr>
        <p:spPr>
          <a:xfrm>
            <a:off x="9323070" y="1792605"/>
            <a:ext cx="1688465" cy="6261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 “grouping” is easy to realize</a:t>
            </a:r>
          </a:p>
        </p:txBody>
      </p:sp>
      <p:sp>
        <p:nvSpPr>
          <p:cNvPr id="45" name="文本框 22">
            <a:extLst>
              <a:ext uri="{FF2B5EF4-FFF2-40B4-BE49-F238E27FC236}">
                <a16:creationId xmlns:a16="http://schemas.microsoft.com/office/drawing/2014/main" id="{EBF887DC-B72F-4645-B5DF-EBF5648E4B5E}"/>
              </a:ext>
            </a:extLst>
          </p:cNvPr>
          <p:cNvSpPr txBox="1"/>
          <p:nvPr/>
        </p:nvSpPr>
        <p:spPr>
          <a:xfrm>
            <a:off x="1073785" y="2475865"/>
            <a:ext cx="6096000" cy="521970"/>
          </a:xfrm>
          <a:prstGeom prst="rect">
            <a:avLst/>
          </a:prstGeom>
          <a:noFill/>
        </p:spPr>
        <p:txBody>
          <a:bodyPr wrap="square" rtlCol="0" anchor="t">
            <a:spAutoFit/>
          </a:bodyPr>
          <a:lstStyle/>
          <a:p>
            <a:r>
              <a:rPr lang="en-US" altLang="zh-CN" sz="2800">
                <a:solidFill>
                  <a:schemeClr val="tx1"/>
                </a:solidFill>
                <a:latin typeface="Times New Roman" panose="02020603050405020304" charset="0"/>
                <a:cs typeface="Times New Roman" panose="02020603050405020304" charset="0"/>
              </a:rPr>
              <a:t>A) Attract Flow</a:t>
            </a:r>
          </a:p>
        </p:txBody>
      </p:sp>
      <p:cxnSp>
        <p:nvCxnSpPr>
          <p:cNvPr id="46" name="直接箭头连接符 25">
            <a:extLst>
              <a:ext uri="{FF2B5EF4-FFF2-40B4-BE49-F238E27FC236}">
                <a16:creationId xmlns:a16="http://schemas.microsoft.com/office/drawing/2014/main" id="{F70A7EDA-3337-ED4C-9AF5-0F229B1BFA8A}"/>
              </a:ext>
            </a:extLst>
          </p:cNvPr>
          <p:cNvCxnSpPr>
            <a:endCxn id="63" idx="0"/>
          </p:cNvCxnSpPr>
          <p:nvPr/>
        </p:nvCxnSpPr>
        <p:spPr>
          <a:xfrm>
            <a:off x="10187940" y="2400935"/>
            <a:ext cx="1905" cy="1175385"/>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47" name="文本框 32">
            <a:extLst>
              <a:ext uri="{FF2B5EF4-FFF2-40B4-BE49-F238E27FC236}">
                <a16:creationId xmlns:a16="http://schemas.microsoft.com/office/drawing/2014/main" id="{49754F72-3FB0-2740-963F-0838682951A4}"/>
              </a:ext>
            </a:extLst>
          </p:cNvPr>
          <p:cNvSpPr txBox="1"/>
          <p:nvPr/>
        </p:nvSpPr>
        <p:spPr>
          <a:xfrm>
            <a:off x="7385685" y="3403600"/>
            <a:ext cx="1456690"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Demand Aggregation</a:t>
            </a:r>
          </a:p>
        </p:txBody>
      </p:sp>
      <p:cxnSp>
        <p:nvCxnSpPr>
          <p:cNvPr id="48" name="直接箭头连接符 35">
            <a:extLst>
              <a:ext uri="{FF2B5EF4-FFF2-40B4-BE49-F238E27FC236}">
                <a16:creationId xmlns:a16="http://schemas.microsoft.com/office/drawing/2014/main" id="{B10F3312-CE4B-2349-9FCC-B277BBEBD4B2}"/>
              </a:ext>
            </a:extLst>
          </p:cNvPr>
          <p:cNvCxnSpPr>
            <a:stCxn id="63" idx="1"/>
            <a:endCxn id="47" idx="3"/>
          </p:cNvCxnSpPr>
          <p:nvPr/>
        </p:nvCxnSpPr>
        <p:spPr>
          <a:xfrm flipH="1" flipV="1">
            <a:off x="8842375" y="3703955"/>
            <a:ext cx="525780" cy="30226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37">
            <a:extLst>
              <a:ext uri="{FF2B5EF4-FFF2-40B4-BE49-F238E27FC236}">
                <a16:creationId xmlns:a16="http://schemas.microsoft.com/office/drawing/2014/main" id="{4EA7029C-B221-A149-87DC-BF24A4FAC104}"/>
              </a:ext>
            </a:extLst>
          </p:cNvPr>
          <p:cNvCxnSpPr>
            <a:stCxn id="63" idx="1"/>
            <a:endCxn id="50" idx="3"/>
          </p:cNvCxnSpPr>
          <p:nvPr/>
        </p:nvCxnSpPr>
        <p:spPr>
          <a:xfrm flipH="1">
            <a:off x="8842375" y="4006215"/>
            <a:ext cx="525780" cy="556895"/>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50" name="文本框 39">
            <a:extLst>
              <a:ext uri="{FF2B5EF4-FFF2-40B4-BE49-F238E27FC236}">
                <a16:creationId xmlns:a16="http://schemas.microsoft.com/office/drawing/2014/main" id="{43DC6820-129A-9845-B8DF-F6CD236F816B}"/>
              </a:ext>
            </a:extLst>
          </p:cNvPr>
          <p:cNvSpPr txBox="1"/>
          <p:nvPr/>
        </p:nvSpPr>
        <p:spPr>
          <a:xfrm>
            <a:off x="7378700" y="4262755"/>
            <a:ext cx="146367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Attract more merchants</a:t>
            </a:r>
          </a:p>
        </p:txBody>
      </p:sp>
      <p:sp>
        <p:nvSpPr>
          <p:cNvPr id="51" name="文本框 40">
            <a:extLst>
              <a:ext uri="{FF2B5EF4-FFF2-40B4-BE49-F238E27FC236}">
                <a16:creationId xmlns:a16="http://schemas.microsoft.com/office/drawing/2014/main" id="{B0E17773-4F6F-1846-A339-741A5CBA1AB9}"/>
              </a:ext>
            </a:extLst>
          </p:cNvPr>
          <p:cNvSpPr txBox="1"/>
          <p:nvPr/>
        </p:nvSpPr>
        <p:spPr>
          <a:xfrm>
            <a:off x="4253230" y="3410585"/>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Mass production by merchants</a:t>
            </a:r>
          </a:p>
        </p:txBody>
      </p:sp>
      <p:cxnSp>
        <p:nvCxnSpPr>
          <p:cNvPr id="52" name="直接箭头连接符 41">
            <a:extLst>
              <a:ext uri="{FF2B5EF4-FFF2-40B4-BE49-F238E27FC236}">
                <a16:creationId xmlns:a16="http://schemas.microsoft.com/office/drawing/2014/main" id="{B74AEC26-1A7A-CF4D-9E11-7876FA9D19E5}"/>
              </a:ext>
            </a:extLst>
          </p:cNvPr>
          <p:cNvCxnSpPr>
            <a:stCxn id="47" idx="1"/>
            <a:endCxn id="51" idx="3"/>
          </p:cNvCxnSpPr>
          <p:nvPr/>
        </p:nvCxnSpPr>
        <p:spPr>
          <a:xfrm flipH="1">
            <a:off x="6790055" y="3703955"/>
            <a:ext cx="595630" cy="6985"/>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42">
            <a:extLst>
              <a:ext uri="{FF2B5EF4-FFF2-40B4-BE49-F238E27FC236}">
                <a16:creationId xmlns:a16="http://schemas.microsoft.com/office/drawing/2014/main" id="{340BC54C-4D9E-4842-A1AE-F394BFD39098}"/>
              </a:ext>
            </a:extLst>
          </p:cNvPr>
          <p:cNvCxnSpPr>
            <a:stCxn id="50" idx="1"/>
            <a:endCxn id="55" idx="3"/>
          </p:cNvCxnSpPr>
          <p:nvPr/>
        </p:nvCxnSpPr>
        <p:spPr>
          <a:xfrm flipH="1">
            <a:off x="6795135" y="4563110"/>
            <a:ext cx="583565" cy="508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54" name="圆角矩形 53">
            <a:extLst>
              <a:ext uri="{FF2B5EF4-FFF2-40B4-BE49-F238E27FC236}">
                <a16:creationId xmlns:a16="http://schemas.microsoft.com/office/drawing/2014/main" id="{B77AFF94-DD26-7245-A5AA-C3BCE84EFF60}"/>
              </a:ext>
            </a:extLst>
          </p:cNvPr>
          <p:cNvSpPr/>
          <p:nvPr/>
        </p:nvSpPr>
        <p:spPr>
          <a:xfrm>
            <a:off x="873125" y="3003550"/>
            <a:ext cx="10475595" cy="2484120"/>
          </a:xfrm>
          <a:prstGeom prst="roundRect">
            <a:avLst>
              <a:gd name="adj" fmla="val 7731"/>
            </a:avLst>
          </a:prstGeom>
          <a:noFill/>
          <a:ln w="28575"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文本框 43">
            <a:extLst>
              <a:ext uri="{FF2B5EF4-FFF2-40B4-BE49-F238E27FC236}">
                <a16:creationId xmlns:a16="http://schemas.microsoft.com/office/drawing/2014/main" id="{446C0C26-1088-7E47-97AB-382558D903BB}"/>
              </a:ext>
            </a:extLst>
          </p:cNvPr>
          <p:cNvSpPr txBox="1"/>
          <p:nvPr/>
        </p:nvSpPr>
        <p:spPr>
          <a:xfrm>
            <a:off x="4258310" y="4267835"/>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Stronger competition among merchants</a:t>
            </a:r>
          </a:p>
        </p:txBody>
      </p:sp>
      <p:cxnSp>
        <p:nvCxnSpPr>
          <p:cNvPr id="56" name="直接箭头连接符 45">
            <a:extLst>
              <a:ext uri="{FF2B5EF4-FFF2-40B4-BE49-F238E27FC236}">
                <a16:creationId xmlns:a16="http://schemas.microsoft.com/office/drawing/2014/main" id="{EDF0EC4B-99B4-0C4E-83D9-FF0BE1E1DED0}"/>
              </a:ext>
            </a:extLst>
          </p:cNvPr>
          <p:cNvCxnSpPr>
            <a:endCxn id="58" idx="3"/>
          </p:cNvCxnSpPr>
          <p:nvPr/>
        </p:nvCxnSpPr>
        <p:spPr>
          <a:xfrm flipH="1">
            <a:off x="3941445" y="3639185"/>
            <a:ext cx="311785" cy="51816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46">
            <a:extLst>
              <a:ext uri="{FF2B5EF4-FFF2-40B4-BE49-F238E27FC236}">
                <a16:creationId xmlns:a16="http://schemas.microsoft.com/office/drawing/2014/main" id="{3DF56044-67FE-0247-8CBE-0D247E09276E}"/>
              </a:ext>
            </a:extLst>
          </p:cNvPr>
          <p:cNvCxnSpPr>
            <a:stCxn id="55" idx="1"/>
            <a:endCxn id="58" idx="3"/>
          </p:cNvCxnSpPr>
          <p:nvPr/>
        </p:nvCxnSpPr>
        <p:spPr>
          <a:xfrm flipH="1" flipV="1">
            <a:off x="3941445" y="4157345"/>
            <a:ext cx="316865" cy="410845"/>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58" name="文本框 48">
            <a:extLst>
              <a:ext uri="{FF2B5EF4-FFF2-40B4-BE49-F238E27FC236}">
                <a16:creationId xmlns:a16="http://schemas.microsoft.com/office/drawing/2014/main" id="{B319C681-00D3-B846-A67F-BFA2184990E8}"/>
              </a:ext>
            </a:extLst>
          </p:cNvPr>
          <p:cNvSpPr txBox="1"/>
          <p:nvPr/>
        </p:nvSpPr>
        <p:spPr>
          <a:xfrm>
            <a:off x="2717800" y="3434080"/>
            <a:ext cx="1223645" cy="144653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Diversifica-tion of products &amp; low prices</a:t>
            </a:r>
          </a:p>
        </p:txBody>
      </p:sp>
      <p:cxnSp>
        <p:nvCxnSpPr>
          <p:cNvPr id="59" name="直接箭头连接符 49">
            <a:extLst>
              <a:ext uri="{FF2B5EF4-FFF2-40B4-BE49-F238E27FC236}">
                <a16:creationId xmlns:a16="http://schemas.microsoft.com/office/drawing/2014/main" id="{2F36000A-17C9-4243-B186-459A6583F5C3}"/>
              </a:ext>
            </a:extLst>
          </p:cNvPr>
          <p:cNvCxnSpPr/>
          <p:nvPr/>
        </p:nvCxnSpPr>
        <p:spPr>
          <a:xfrm flipH="1">
            <a:off x="2400935" y="4157345"/>
            <a:ext cx="316865" cy="0"/>
          </a:xfrm>
          <a:prstGeom prst="straightConnector1">
            <a:avLst/>
          </a:prstGeom>
          <a:ln>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60" name="文本框 52">
            <a:extLst>
              <a:ext uri="{FF2B5EF4-FFF2-40B4-BE49-F238E27FC236}">
                <a16:creationId xmlns:a16="http://schemas.microsoft.com/office/drawing/2014/main" id="{B1BE8CFD-71B2-9F44-85D7-0CC2B173CC12}"/>
              </a:ext>
            </a:extLst>
          </p:cNvPr>
          <p:cNvSpPr txBox="1"/>
          <p:nvPr/>
        </p:nvSpPr>
        <p:spPr>
          <a:xfrm>
            <a:off x="1001395" y="3727450"/>
            <a:ext cx="139954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61" name="文本框 55">
            <a:extLst>
              <a:ext uri="{FF2B5EF4-FFF2-40B4-BE49-F238E27FC236}">
                <a16:creationId xmlns:a16="http://schemas.microsoft.com/office/drawing/2014/main" id="{E1F8F413-C6C5-8C49-9B81-698C1C373A34}"/>
              </a:ext>
            </a:extLst>
          </p:cNvPr>
          <p:cNvSpPr txBox="1"/>
          <p:nvPr/>
        </p:nvSpPr>
        <p:spPr>
          <a:xfrm>
            <a:off x="873125" y="4991735"/>
            <a:ext cx="4938395" cy="521970"/>
          </a:xfrm>
          <a:prstGeom prst="rect">
            <a:avLst/>
          </a:prstGeom>
          <a:noFill/>
        </p:spPr>
        <p:txBody>
          <a:bodyPr wrap="square" rtlCol="0" anchor="t">
            <a:spAutoFit/>
          </a:bodyPr>
          <a:lstStyle/>
          <a:p>
            <a:r>
              <a:rPr lang="en-US" altLang="zh-CN" sz="2800">
                <a:solidFill>
                  <a:schemeClr val="tx1"/>
                </a:solidFill>
                <a:latin typeface="Times New Roman" panose="02020603050405020304" charset="0"/>
                <a:cs typeface="Times New Roman" panose="02020603050405020304" charset="0"/>
              </a:rPr>
              <a:t>C)</a:t>
            </a:r>
            <a:r>
              <a:rPr lang="en-US" altLang="zh-CN" sz="2800">
                <a:solidFill>
                  <a:schemeClr val="tx1"/>
                </a:solidFill>
                <a:latin typeface="Times New Roman" panose="02020603050405020304" charset="0"/>
                <a:cs typeface="Times New Roman" panose="02020603050405020304" charset="0"/>
                <a:sym typeface="+mn-ea"/>
              </a:rPr>
              <a:t>Customer</a:t>
            </a:r>
            <a:r>
              <a:rPr lang="en-US" altLang="zh-CN" sz="2800">
                <a:solidFill>
                  <a:schemeClr val="tx1"/>
                </a:solidFill>
                <a:latin typeface="Times New Roman" panose="02020603050405020304" charset="0"/>
                <a:cs typeface="Times New Roman" panose="02020603050405020304" charset="0"/>
              </a:rPr>
              <a:t> Rentention</a:t>
            </a:r>
          </a:p>
        </p:txBody>
      </p:sp>
      <p:sp>
        <p:nvSpPr>
          <p:cNvPr id="62" name="文本框 31">
            <a:extLst>
              <a:ext uri="{FF2B5EF4-FFF2-40B4-BE49-F238E27FC236}">
                <a16:creationId xmlns:a16="http://schemas.microsoft.com/office/drawing/2014/main" id="{7E877EA3-79CB-444C-8B5A-D6B081CB8678}"/>
              </a:ext>
            </a:extLst>
          </p:cNvPr>
          <p:cNvSpPr txBox="1"/>
          <p:nvPr/>
        </p:nvSpPr>
        <p:spPr>
          <a:xfrm>
            <a:off x="7701915" y="2925445"/>
            <a:ext cx="4231640" cy="521970"/>
          </a:xfrm>
          <a:prstGeom prst="rect">
            <a:avLst/>
          </a:prstGeom>
          <a:noFill/>
        </p:spPr>
        <p:txBody>
          <a:bodyPr wrap="square" rtlCol="0" anchor="t">
            <a:spAutoFit/>
          </a:bodyPr>
          <a:lstStyle/>
          <a:p>
            <a:r>
              <a:rPr lang="en-US" altLang="zh-CN" sz="2800">
                <a:solidFill>
                  <a:schemeClr val="tx1"/>
                </a:solidFill>
                <a:latin typeface="Times New Roman" panose="02020603050405020304" charset="0"/>
                <a:cs typeface="Times New Roman" panose="02020603050405020304" charset="0"/>
              </a:rPr>
              <a:t>B)Customer Acquisition</a:t>
            </a:r>
          </a:p>
        </p:txBody>
      </p:sp>
      <p:sp>
        <p:nvSpPr>
          <p:cNvPr id="63" name="文本框 28">
            <a:extLst>
              <a:ext uri="{FF2B5EF4-FFF2-40B4-BE49-F238E27FC236}">
                <a16:creationId xmlns:a16="http://schemas.microsoft.com/office/drawing/2014/main" id="{AEFB2F50-AE67-4642-A51B-42B97359C369}"/>
              </a:ext>
            </a:extLst>
          </p:cNvPr>
          <p:cNvSpPr txBox="1"/>
          <p:nvPr/>
        </p:nvSpPr>
        <p:spPr>
          <a:xfrm>
            <a:off x="9368155" y="3576320"/>
            <a:ext cx="164338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64" name="文本框 58">
            <a:extLst>
              <a:ext uri="{FF2B5EF4-FFF2-40B4-BE49-F238E27FC236}">
                <a16:creationId xmlns:a16="http://schemas.microsoft.com/office/drawing/2014/main" id="{BC016449-F357-CE47-800F-D380BE1F710A}"/>
              </a:ext>
            </a:extLst>
          </p:cNvPr>
          <p:cNvSpPr txBox="1"/>
          <p:nvPr/>
        </p:nvSpPr>
        <p:spPr>
          <a:xfrm>
            <a:off x="925830" y="5694680"/>
            <a:ext cx="10750550" cy="829945"/>
          </a:xfrm>
          <a:prstGeom prst="rect">
            <a:avLst/>
          </a:prstGeom>
          <a:noFill/>
        </p:spPr>
        <p:txBody>
          <a:bodyPr wrap="square" rtlCol="0" anchor="t">
            <a:spAutoFit/>
          </a:bodyPr>
          <a:lstStyle/>
          <a:p>
            <a:r>
              <a:rPr lang="en-US" altLang="zh-CN" sz="2400" b="1">
                <a:solidFill>
                  <a:schemeClr val="tx1"/>
                </a:solidFill>
                <a:latin typeface="Times New Roman" panose="02020603050405020304" charset="0"/>
                <a:cs typeface="Times New Roman" panose="02020603050405020304" charset="0"/>
              </a:rPr>
              <a:t>A) Attract Flow→</a:t>
            </a:r>
            <a:r>
              <a:rPr lang="en-US" altLang="zh-CN" sz="2400" b="1">
                <a:solidFill>
                  <a:schemeClr val="tx1"/>
                </a:solidFill>
                <a:latin typeface="Times New Roman" panose="02020603050405020304" charset="0"/>
                <a:cs typeface="Times New Roman" panose="02020603050405020304" charset="0"/>
                <a:sym typeface="+mn-ea"/>
              </a:rPr>
              <a:t>B)Customer Acquisition</a:t>
            </a:r>
            <a:r>
              <a:rPr lang="zh-CN" altLang="en-US" sz="2400" b="1">
                <a:solidFill>
                  <a:schemeClr val="tx1"/>
                </a:solidFill>
                <a:latin typeface="Times New Roman" panose="02020603050405020304" charset="0"/>
                <a:cs typeface="Times New Roman" panose="02020603050405020304" charset="0"/>
                <a:sym typeface="+mn-ea"/>
              </a:rPr>
              <a:t>＝</a:t>
            </a:r>
            <a:r>
              <a:rPr lang="en-US" altLang="zh-CN" sz="2400" b="1" dirty="0">
                <a:solidFill>
                  <a:schemeClr val="tx1"/>
                </a:solidFill>
                <a:latin typeface="Times New Roman" panose="02020603050405020304" charset="0"/>
                <a:ea typeface="荆南缘默体" panose="00020600040101010101" pitchFamily="18" charset="-128"/>
                <a:cs typeface="Times New Roman" panose="02020603050405020304" charset="0"/>
                <a:sym typeface="+mn-ea"/>
              </a:rPr>
              <a:t>Direct Network Effects</a:t>
            </a:r>
            <a:br>
              <a:rPr lang="en-US" altLang="zh-CN" sz="2400" b="1" dirty="0">
                <a:solidFill>
                  <a:schemeClr val="tx1"/>
                </a:solidFill>
                <a:latin typeface="Times New Roman" panose="02020603050405020304" charset="0"/>
                <a:ea typeface="荆南缘默体" panose="00020600040101010101" pitchFamily="18" charset="-128"/>
                <a:cs typeface="Times New Roman" panose="02020603050405020304" charset="0"/>
                <a:sym typeface="+mn-ea"/>
              </a:rPr>
            </a:br>
            <a:r>
              <a:rPr lang="en-US" altLang="zh-CN" sz="2400" b="1" dirty="0">
                <a:solidFill>
                  <a:schemeClr val="tx1"/>
                </a:solidFill>
                <a:latin typeface="Times New Roman" panose="02020603050405020304" charset="0"/>
                <a:ea typeface="荆南缘默体" panose="00020600040101010101" pitchFamily="18" charset="-128"/>
                <a:cs typeface="Times New Roman" panose="02020603050405020304" charset="0"/>
                <a:sym typeface="+mn-ea"/>
              </a:rPr>
              <a:t>B) </a:t>
            </a:r>
            <a:r>
              <a:rPr lang="en-US" altLang="zh-CN" sz="2400" b="1">
                <a:solidFill>
                  <a:schemeClr val="tx1"/>
                </a:solidFill>
                <a:latin typeface="Times New Roman" panose="02020603050405020304" charset="0"/>
                <a:cs typeface="Times New Roman" panose="02020603050405020304" charset="0"/>
                <a:sym typeface="+mn-ea"/>
              </a:rPr>
              <a:t>Customer Acquisition→C)Customer Rentention = </a:t>
            </a:r>
            <a:r>
              <a:rPr lang="en-US" altLang="zh-CN" sz="2400" b="1" dirty="0">
                <a:solidFill>
                  <a:schemeClr val="tx1"/>
                </a:solidFill>
                <a:latin typeface="Times New Roman" panose="02020603050405020304" charset="0"/>
                <a:ea typeface="荆南缘默体" panose="00020600040101010101" pitchFamily="18" charset="-128"/>
                <a:cs typeface="Times New Roman" panose="02020603050405020304" charset="0"/>
                <a:sym typeface="+mn-ea"/>
              </a:rPr>
              <a:t>Indirect Network Effects</a:t>
            </a:r>
            <a:r>
              <a:rPr lang="en-US" altLang="zh-CN" sz="2400" b="1" dirty="0">
                <a:solidFill>
                  <a:srgbClr val="F40009"/>
                </a:solidFill>
                <a:latin typeface="Times New Roman" panose="02020603050405020304" charset="0"/>
                <a:ea typeface="荆南缘默体" panose="00020600040101010101" pitchFamily="18" charset="-128"/>
                <a:cs typeface="Times New Roman" panose="02020603050405020304" charset="0"/>
                <a:sym typeface="+mn-ea"/>
              </a:rPr>
              <a:t> </a:t>
            </a:r>
          </a:p>
        </p:txBody>
      </p:sp>
      <p:sp>
        <p:nvSpPr>
          <p:cNvPr id="65" name="文本框 14">
            <a:extLst>
              <a:ext uri="{FF2B5EF4-FFF2-40B4-BE49-F238E27FC236}">
                <a16:creationId xmlns:a16="http://schemas.microsoft.com/office/drawing/2014/main" id="{18F8AD86-D13E-074C-8392-3A30039B6802}"/>
              </a:ext>
            </a:extLst>
          </p:cNvPr>
          <p:cNvSpPr txBox="1"/>
          <p:nvPr/>
        </p:nvSpPr>
        <p:spPr>
          <a:xfrm>
            <a:off x="3941445" y="1370330"/>
            <a:ext cx="3348355" cy="320040"/>
          </a:xfrm>
          <a:prstGeom prst="roundRect">
            <a:avLst/>
          </a:prstGeom>
          <a:noFill/>
          <a:ln>
            <a:solidFill>
              <a:srgbClr val="F40009"/>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sz="1600" b="1" dirty="0">
                <a:solidFill>
                  <a:schemeClr val="tx1"/>
                </a:solidFill>
                <a:latin typeface="Times New Roman" panose="02020603050405020304" charset="0"/>
                <a:cs typeface="Times New Roman" panose="02020603050405020304" charset="0"/>
                <a:sym typeface="+mn-ea"/>
              </a:rPr>
              <a:t>Relying on WeChat's huge flow</a:t>
            </a:r>
          </a:p>
        </p:txBody>
      </p:sp>
      <p:sp>
        <p:nvSpPr>
          <p:cNvPr id="66" name="圆角矩形 61">
            <a:extLst>
              <a:ext uri="{FF2B5EF4-FFF2-40B4-BE49-F238E27FC236}">
                <a16:creationId xmlns:a16="http://schemas.microsoft.com/office/drawing/2014/main" id="{120D8E4F-951D-DF45-A0DD-636DC0094C00}"/>
              </a:ext>
            </a:extLst>
          </p:cNvPr>
          <p:cNvSpPr/>
          <p:nvPr/>
        </p:nvSpPr>
        <p:spPr>
          <a:xfrm>
            <a:off x="7336155" y="1180465"/>
            <a:ext cx="4027805" cy="4307205"/>
          </a:xfrm>
          <a:prstGeom prst="roundRect">
            <a:avLst>
              <a:gd name="adj" fmla="val 7731"/>
            </a:avLst>
          </a:prstGeom>
          <a:noFill/>
          <a:ln w="28575"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77731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711</TotalTime>
  <Words>2475</Words>
  <Application>Microsoft Macintosh PowerPoint</Application>
  <PresentationFormat>Widescreen</PresentationFormat>
  <Paragraphs>429</Paragraphs>
  <Slides>30</Slides>
  <Notes>18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思源黑体 CN Medium</vt:lpstr>
      <vt:lpstr>Wingdings</vt:lpstr>
      <vt:lpstr>等线</vt:lpstr>
      <vt:lpstr>优设标题黑</vt:lpstr>
      <vt:lpstr>荆南缘默体</vt:lpstr>
      <vt:lpstr>Arial</vt:lpstr>
      <vt:lpstr>Bauhaus 93</vt:lpstr>
      <vt:lpstr>等线 Light</vt:lpstr>
      <vt:lpstr>Montserrat</vt:lpstr>
      <vt:lpstr>Times New Roman</vt:lpstr>
      <vt:lpstr>庞门正道标题体</vt:lpstr>
      <vt:lpstr>阿里健康体2.0 中文 85 B</vt:lpstr>
      <vt:lpstr>Times New Roman Regular</vt:lpstr>
      <vt:lpstr>Cambria Math</vt:lpstr>
      <vt:lpstr>荆南波波黑</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雪柯 郭</dc:creator>
  <cp:lastModifiedBy>凯 任</cp:lastModifiedBy>
  <cp:revision>678</cp:revision>
  <dcterms:created xsi:type="dcterms:W3CDTF">2024-09-24T02:15:00Z</dcterms:created>
  <dcterms:modified xsi:type="dcterms:W3CDTF">2025-04-15T15:07:05Z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FE1470E85904491C96A9FED5BBD3FD01_13</vt:lpwstr>
  </property>
  <property fmtid="{D5CDD505-2E9C-101B-9397-08002B2CF9AE}" pid="3" name="KSOProductBuildVer">
    <vt:lpwstr>2052-12.1.0.20305</vt:lpwstr>
  </property>
</Properties>
</file>